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18"/>
  </p:notesMasterIdLst>
  <p:handoutMasterIdLst>
    <p:handoutMasterId r:id="rId19"/>
  </p:handoutMasterIdLst>
  <p:sldIdLst>
    <p:sldId id="1748" r:id="rId2"/>
    <p:sldId id="1750" r:id="rId3"/>
    <p:sldId id="1751" r:id="rId4"/>
    <p:sldId id="1753" r:id="rId5"/>
    <p:sldId id="1754" r:id="rId6"/>
    <p:sldId id="1755" r:id="rId7"/>
    <p:sldId id="1756" r:id="rId8"/>
    <p:sldId id="1757" r:id="rId9"/>
    <p:sldId id="1758" r:id="rId10"/>
    <p:sldId id="1759" r:id="rId11"/>
    <p:sldId id="1752" r:id="rId12"/>
    <p:sldId id="1760" r:id="rId13"/>
    <p:sldId id="1761" r:id="rId14"/>
    <p:sldId id="1762" r:id="rId15"/>
    <p:sldId id="1763" r:id="rId16"/>
    <p:sldId id="1764" r:id="rId17"/>
  </p:sldIdLst>
  <p:sldSz cx="9144000" cy="6858000" type="screen4x3"/>
  <p:notesSz cx="7010400" cy="9296400"/>
  <p:custDataLst>
    <p:tags r:id="rId20"/>
  </p:custDataLst>
  <p:defaultTextStyle>
    <a:defPPr>
      <a:defRPr lang="en-US"/>
    </a:defPPr>
    <a:lvl1pPr algn="l" rtl="0" fontAlgn="base">
      <a:spcBef>
        <a:spcPct val="0"/>
      </a:spcBef>
      <a:spcAft>
        <a:spcPct val="0"/>
      </a:spcAft>
      <a:defRPr sz="1200" b="1"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sz="1200" b="1"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sz="1200" b="1"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sz="1200" b="1"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sz="1200"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200"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200"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200"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688">
          <p15:clr>
            <a:srgbClr val="A4A3A4"/>
          </p15:clr>
        </p15:guide>
        <p15:guide id="2" pos="912">
          <p15:clr>
            <a:srgbClr val="A4A3A4"/>
          </p15:clr>
        </p15:guide>
      </p15:sldGuideLst>
    </p:ext>
    <p:ext uri="{2D200454-40CA-4A62-9FC3-DE9A4176ACB9}">
      <p15:notesGuideLst xmlns:p15="http://schemas.microsoft.com/office/powerpoint/2012/main">
        <p15:guide id="1" orient="horz" pos="2929">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FF"/>
    <a:srgbClr val="FF9900"/>
    <a:srgbClr val="CC3300"/>
    <a:srgbClr val="99CCFF"/>
    <a:srgbClr val="0066CC"/>
    <a:srgbClr val="3366CC"/>
    <a:srgbClr val="DDDDDD"/>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27" autoAdjust="0"/>
    <p:restoredTop sz="84061" autoAdjust="0"/>
  </p:normalViewPr>
  <p:slideViewPr>
    <p:cSldViewPr>
      <p:cViewPr varScale="1">
        <p:scale>
          <a:sx n="74" d="100"/>
          <a:sy n="74" d="100"/>
        </p:scale>
        <p:origin x="2336" y="176"/>
      </p:cViewPr>
      <p:guideLst>
        <p:guide orient="horz" pos="2688"/>
        <p:guide pos="912"/>
      </p:guideLst>
    </p:cSldViewPr>
  </p:slideViewPr>
  <p:outlineViewPr>
    <p:cViewPr>
      <p:scale>
        <a:sx n="33" d="100"/>
        <a:sy n="33" d="100"/>
      </p:scale>
      <p:origin x="0" y="44796"/>
    </p:cViewPr>
  </p:outlineViewPr>
  <p:notesTextViewPr>
    <p:cViewPr>
      <p:scale>
        <a:sx n="100" d="100"/>
        <a:sy n="100" d="100"/>
      </p:scale>
      <p:origin x="0" y="0"/>
    </p:cViewPr>
  </p:notesTextViewPr>
  <p:sorterViewPr>
    <p:cViewPr>
      <p:scale>
        <a:sx n="100" d="100"/>
        <a:sy n="100" d="100"/>
      </p:scale>
      <p:origin x="0" y="876"/>
    </p:cViewPr>
  </p:sorterViewPr>
  <p:notesViewPr>
    <p:cSldViewPr>
      <p:cViewPr>
        <p:scale>
          <a:sx n="100" d="100"/>
          <a:sy n="100" d="100"/>
        </p:scale>
        <p:origin x="-1506" y="-7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19298" name="Rectangle 2"/>
          <p:cNvSpPr>
            <a:spLocks noGrp="1" noChangeArrowheads="1"/>
          </p:cNvSpPr>
          <p:nvPr>
            <p:ph type="hdr" sz="quarter"/>
          </p:nvPr>
        </p:nvSpPr>
        <p:spPr bwMode="auto">
          <a:xfrm>
            <a:off x="0" y="0"/>
            <a:ext cx="3038475" cy="466725"/>
          </a:xfrm>
          <a:prstGeom prst="rect">
            <a:avLst/>
          </a:prstGeom>
          <a:noFill/>
          <a:ln w="9525">
            <a:noFill/>
            <a:miter lim="800000"/>
            <a:headEnd/>
            <a:tailEnd/>
          </a:ln>
        </p:spPr>
        <p:txBody>
          <a:bodyPr vert="horz" wrap="square" lIns="91155" tIns="45576" rIns="91155" bIns="45576" numCol="1" anchor="t" anchorCtr="0" compatLnSpc="1">
            <a:prstTxWarp prst="textNoShape">
              <a:avLst/>
            </a:prstTxWarp>
          </a:bodyPr>
          <a:lstStyle>
            <a:lvl1pPr algn="l" defTabSz="911843">
              <a:lnSpc>
                <a:spcPct val="100000"/>
              </a:lnSpc>
              <a:spcBef>
                <a:spcPct val="0"/>
              </a:spcBef>
              <a:buClrTx/>
              <a:defRPr b="0">
                <a:latin typeface="Arial" pitchFamily="34" charset="0"/>
                <a:cs typeface="Arial" pitchFamily="34" charset="0"/>
              </a:defRPr>
            </a:lvl1pPr>
          </a:lstStyle>
          <a:p>
            <a:pPr>
              <a:defRPr/>
            </a:pPr>
            <a:endParaRPr lang="en-US"/>
          </a:p>
        </p:txBody>
      </p:sp>
      <p:sp>
        <p:nvSpPr>
          <p:cNvPr id="1719299" name="Rectangle 3"/>
          <p:cNvSpPr>
            <a:spLocks noGrp="1" noChangeArrowheads="1"/>
          </p:cNvSpPr>
          <p:nvPr>
            <p:ph type="dt" sz="quarter" idx="1"/>
          </p:nvPr>
        </p:nvSpPr>
        <p:spPr bwMode="auto">
          <a:xfrm>
            <a:off x="3970338" y="0"/>
            <a:ext cx="3038475" cy="466725"/>
          </a:xfrm>
          <a:prstGeom prst="rect">
            <a:avLst/>
          </a:prstGeom>
          <a:noFill/>
          <a:ln w="9525">
            <a:noFill/>
            <a:miter lim="800000"/>
            <a:headEnd/>
            <a:tailEnd/>
          </a:ln>
        </p:spPr>
        <p:txBody>
          <a:bodyPr vert="horz" wrap="square" lIns="91155" tIns="45576" rIns="91155" bIns="45576" numCol="1" anchor="t" anchorCtr="0" compatLnSpc="1">
            <a:prstTxWarp prst="textNoShape">
              <a:avLst/>
            </a:prstTxWarp>
          </a:bodyPr>
          <a:lstStyle>
            <a:lvl1pPr algn="r" defTabSz="911843">
              <a:lnSpc>
                <a:spcPct val="100000"/>
              </a:lnSpc>
              <a:spcBef>
                <a:spcPct val="0"/>
              </a:spcBef>
              <a:buClrTx/>
              <a:defRPr b="0">
                <a:latin typeface="Arial" pitchFamily="34" charset="0"/>
                <a:cs typeface="Arial" pitchFamily="34" charset="0"/>
              </a:defRPr>
            </a:lvl1pPr>
          </a:lstStyle>
          <a:p>
            <a:pPr>
              <a:defRPr/>
            </a:pPr>
            <a:endParaRPr lang="en-US"/>
          </a:p>
        </p:txBody>
      </p:sp>
      <p:sp>
        <p:nvSpPr>
          <p:cNvPr id="1719300" name="Rectangle 4"/>
          <p:cNvSpPr>
            <a:spLocks noGrp="1" noChangeArrowheads="1"/>
          </p:cNvSpPr>
          <p:nvPr>
            <p:ph type="ftr" sz="quarter" idx="2"/>
          </p:nvPr>
        </p:nvSpPr>
        <p:spPr bwMode="auto">
          <a:xfrm>
            <a:off x="0" y="8828088"/>
            <a:ext cx="3038475" cy="466725"/>
          </a:xfrm>
          <a:prstGeom prst="rect">
            <a:avLst/>
          </a:prstGeom>
          <a:noFill/>
          <a:ln w="9525">
            <a:noFill/>
            <a:miter lim="800000"/>
            <a:headEnd/>
            <a:tailEnd/>
          </a:ln>
        </p:spPr>
        <p:txBody>
          <a:bodyPr vert="horz" wrap="square" lIns="91155" tIns="45576" rIns="91155" bIns="45576" numCol="1" anchor="b" anchorCtr="0" compatLnSpc="1">
            <a:prstTxWarp prst="textNoShape">
              <a:avLst/>
            </a:prstTxWarp>
          </a:bodyPr>
          <a:lstStyle>
            <a:lvl1pPr algn="l" defTabSz="911843">
              <a:lnSpc>
                <a:spcPct val="100000"/>
              </a:lnSpc>
              <a:spcBef>
                <a:spcPct val="0"/>
              </a:spcBef>
              <a:buClrTx/>
              <a:defRPr b="0">
                <a:latin typeface="Arial" pitchFamily="34" charset="0"/>
                <a:cs typeface="Arial" pitchFamily="34" charset="0"/>
              </a:defRPr>
            </a:lvl1pPr>
          </a:lstStyle>
          <a:p>
            <a:pPr>
              <a:defRPr/>
            </a:pPr>
            <a:endParaRPr lang="en-US"/>
          </a:p>
        </p:txBody>
      </p:sp>
      <p:sp>
        <p:nvSpPr>
          <p:cNvPr id="1719301" name="Rectangle 5"/>
          <p:cNvSpPr>
            <a:spLocks noGrp="1" noChangeArrowheads="1"/>
          </p:cNvSpPr>
          <p:nvPr>
            <p:ph type="sldNum" sz="quarter" idx="3"/>
          </p:nvPr>
        </p:nvSpPr>
        <p:spPr bwMode="auto">
          <a:xfrm>
            <a:off x="3970338" y="8828088"/>
            <a:ext cx="3038475" cy="466725"/>
          </a:xfrm>
          <a:prstGeom prst="rect">
            <a:avLst/>
          </a:prstGeom>
          <a:noFill/>
          <a:ln w="9525">
            <a:noFill/>
            <a:miter lim="800000"/>
            <a:headEnd/>
            <a:tailEnd/>
          </a:ln>
        </p:spPr>
        <p:txBody>
          <a:bodyPr vert="horz" wrap="square" lIns="91155" tIns="45576" rIns="91155" bIns="45576" numCol="1" anchor="b" anchorCtr="0" compatLnSpc="1">
            <a:prstTxWarp prst="textNoShape">
              <a:avLst/>
            </a:prstTxWarp>
          </a:bodyPr>
          <a:lstStyle>
            <a:lvl1pPr algn="r" defTabSz="911225">
              <a:defRPr b="0"/>
            </a:lvl1pPr>
          </a:lstStyle>
          <a:p>
            <a:fld id="{658DE4B5-9814-4F78-9586-CB478AC66E50}" type="slidenum">
              <a:rPr lang="en-US" altLang="en-US"/>
              <a:pPr/>
              <a:t>‹#›</a:t>
            </a:fld>
            <a:endParaRPr lang="en-US" alt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3038475" cy="466725"/>
          </a:xfrm>
          <a:prstGeom prst="rect">
            <a:avLst/>
          </a:prstGeom>
          <a:noFill/>
          <a:ln w="9525">
            <a:noFill/>
            <a:miter lim="800000"/>
            <a:headEnd/>
            <a:tailEnd/>
          </a:ln>
        </p:spPr>
        <p:txBody>
          <a:bodyPr vert="horz" wrap="square" lIns="92875" tIns="46439" rIns="92875" bIns="46439" numCol="1" anchor="t" anchorCtr="0" compatLnSpc="1">
            <a:prstTxWarp prst="textNoShape">
              <a:avLst/>
            </a:prstTxWarp>
          </a:bodyPr>
          <a:lstStyle>
            <a:lvl1pPr algn="l" defTabSz="927701">
              <a:lnSpc>
                <a:spcPct val="100000"/>
              </a:lnSpc>
              <a:spcBef>
                <a:spcPct val="0"/>
              </a:spcBef>
              <a:buClrTx/>
              <a:defRPr b="0">
                <a:latin typeface="Arial" pitchFamily="34" charset="0"/>
                <a:cs typeface="Arial" pitchFamily="34" charset="0"/>
              </a:defRPr>
            </a:lvl1pPr>
          </a:lstStyle>
          <a:p>
            <a:pPr>
              <a:defRPr/>
            </a:pPr>
            <a:endParaRPr lang="en-US"/>
          </a:p>
        </p:txBody>
      </p:sp>
      <p:sp>
        <p:nvSpPr>
          <p:cNvPr id="48131" name="Rectangle 3"/>
          <p:cNvSpPr>
            <a:spLocks noGrp="1" noChangeArrowheads="1"/>
          </p:cNvSpPr>
          <p:nvPr>
            <p:ph type="dt" idx="1"/>
          </p:nvPr>
        </p:nvSpPr>
        <p:spPr bwMode="auto">
          <a:xfrm>
            <a:off x="3970338" y="0"/>
            <a:ext cx="3038475" cy="466725"/>
          </a:xfrm>
          <a:prstGeom prst="rect">
            <a:avLst/>
          </a:prstGeom>
          <a:noFill/>
          <a:ln w="9525">
            <a:noFill/>
            <a:miter lim="800000"/>
            <a:headEnd/>
            <a:tailEnd/>
          </a:ln>
        </p:spPr>
        <p:txBody>
          <a:bodyPr vert="horz" wrap="square" lIns="92875" tIns="46439" rIns="92875" bIns="46439" numCol="1" anchor="t" anchorCtr="0" compatLnSpc="1">
            <a:prstTxWarp prst="textNoShape">
              <a:avLst/>
            </a:prstTxWarp>
          </a:bodyPr>
          <a:lstStyle>
            <a:lvl1pPr algn="r" defTabSz="927701">
              <a:lnSpc>
                <a:spcPct val="100000"/>
              </a:lnSpc>
              <a:spcBef>
                <a:spcPct val="0"/>
              </a:spcBef>
              <a:buClrTx/>
              <a:defRPr b="0">
                <a:latin typeface="Arial" pitchFamily="34" charset="0"/>
                <a:cs typeface="Arial" pitchFamily="34" charset="0"/>
              </a:defRPr>
            </a:lvl1pPr>
          </a:lstStyle>
          <a:p>
            <a:pPr>
              <a:defRPr/>
            </a:pPr>
            <a:endParaRPr lang="en-US"/>
          </a:p>
        </p:txBody>
      </p:sp>
      <p:sp>
        <p:nvSpPr>
          <p:cNvPr id="7172" name="Rectangle 4"/>
          <p:cNvSpPr>
            <a:spLocks noGrp="1" noRot="1" noChangeAspect="1" noChangeArrowheads="1" noTextEdit="1"/>
          </p:cNvSpPr>
          <p:nvPr>
            <p:ph type="sldImg" idx="2"/>
          </p:nvPr>
        </p:nvSpPr>
        <p:spPr bwMode="auto">
          <a:xfrm>
            <a:off x="1182688"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3" name="Rectangle 5"/>
          <p:cNvSpPr>
            <a:spLocks noGrp="1" noChangeArrowheads="1"/>
          </p:cNvSpPr>
          <p:nvPr>
            <p:ph type="body" sz="quarter" idx="3"/>
          </p:nvPr>
        </p:nvSpPr>
        <p:spPr bwMode="auto">
          <a:xfrm>
            <a:off x="701675" y="4416425"/>
            <a:ext cx="5607050" cy="4184650"/>
          </a:xfrm>
          <a:prstGeom prst="rect">
            <a:avLst/>
          </a:prstGeom>
          <a:noFill/>
          <a:ln w="9525">
            <a:noFill/>
            <a:miter lim="800000"/>
            <a:headEnd/>
            <a:tailEnd/>
          </a:ln>
        </p:spPr>
        <p:txBody>
          <a:bodyPr vert="horz" wrap="square" lIns="92875" tIns="46439" rIns="92875" bIns="4643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8134" name="Rectangle 6"/>
          <p:cNvSpPr>
            <a:spLocks noGrp="1" noChangeArrowheads="1"/>
          </p:cNvSpPr>
          <p:nvPr>
            <p:ph type="ftr" sz="quarter" idx="4"/>
          </p:nvPr>
        </p:nvSpPr>
        <p:spPr bwMode="auto">
          <a:xfrm>
            <a:off x="0" y="8828088"/>
            <a:ext cx="3038475" cy="466725"/>
          </a:xfrm>
          <a:prstGeom prst="rect">
            <a:avLst/>
          </a:prstGeom>
          <a:noFill/>
          <a:ln w="9525">
            <a:noFill/>
            <a:miter lim="800000"/>
            <a:headEnd/>
            <a:tailEnd/>
          </a:ln>
        </p:spPr>
        <p:txBody>
          <a:bodyPr vert="horz" wrap="square" lIns="92875" tIns="46439" rIns="92875" bIns="46439" numCol="1" anchor="b" anchorCtr="0" compatLnSpc="1">
            <a:prstTxWarp prst="textNoShape">
              <a:avLst/>
            </a:prstTxWarp>
          </a:bodyPr>
          <a:lstStyle>
            <a:lvl1pPr algn="l" defTabSz="927701">
              <a:lnSpc>
                <a:spcPct val="100000"/>
              </a:lnSpc>
              <a:spcBef>
                <a:spcPct val="0"/>
              </a:spcBef>
              <a:buClrTx/>
              <a:defRPr b="0">
                <a:latin typeface="Arial" pitchFamily="34" charset="0"/>
                <a:cs typeface="Arial" pitchFamily="34" charset="0"/>
              </a:defRPr>
            </a:lvl1pPr>
          </a:lstStyle>
          <a:p>
            <a:pPr>
              <a:defRPr/>
            </a:pPr>
            <a:endParaRPr lang="en-US"/>
          </a:p>
        </p:txBody>
      </p:sp>
      <p:sp>
        <p:nvSpPr>
          <p:cNvPr id="48135" name="Rectangle 7"/>
          <p:cNvSpPr>
            <a:spLocks noGrp="1" noChangeArrowheads="1"/>
          </p:cNvSpPr>
          <p:nvPr>
            <p:ph type="sldNum" sz="quarter" idx="5"/>
          </p:nvPr>
        </p:nvSpPr>
        <p:spPr bwMode="auto">
          <a:xfrm>
            <a:off x="3970338" y="8828088"/>
            <a:ext cx="3038475" cy="466725"/>
          </a:xfrm>
          <a:prstGeom prst="rect">
            <a:avLst/>
          </a:prstGeom>
          <a:noFill/>
          <a:ln w="9525">
            <a:noFill/>
            <a:miter lim="800000"/>
            <a:headEnd/>
            <a:tailEnd/>
          </a:ln>
        </p:spPr>
        <p:txBody>
          <a:bodyPr vert="horz" wrap="square" lIns="92875" tIns="46439" rIns="92875" bIns="46439" numCol="1" anchor="b" anchorCtr="0" compatLnSpc="1">
            <a:prstTxWarp prst="textNoShape">
              <a:avLst/>
            </a:prstTxWarp>
          </a:bodyPr>
          <a:lstStyle>
            <a:lvl1pPr algn="r" defTabSz="927100">
              <a:defRPr b="0"/>
            </a:lvl1pPr>
          </a:lstStyle>
          <a:p>
            <a:fld id="{3FBDEFF6-68DB-41C0-A084-D49D072DC639}" type="slidenum">
              <a:rPr lang="en-US" altLang="en-US"/>
              <a:pPr/>
              <a:t>‹#›</a:t>
            </a:fld>
            <a:endParaRPr lang="en-US" altLang="en-US"/>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cs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ln/>
        </p:spPr>
      </p:sp>
      <p:sp>
        <p:nvSpPr>
          <p:cNvPr id="102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556846-20F9-4005-91B8-601093114D13}" type="slidenum">
              <a:rPr lang="en-GB" smtClean="0"/>
              <a:pPr/>
              <a:t>16</a:t>
            </a:fld>
            <a:endParaRPr lang="en-GB"/>
          </a:p>
        </p:txBody>
      </p:sp>
    </p:spTree>
    <p:extLst>
      <p:ext uri="{BB962C8B-B14F-4D97-AF65-F5344CB8AC3E}">
        <p14:creationId xmlns:p14="http://schemas.microsoft.com/office/powerpoint/2010/main" val="42192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5" name="Picture 440" descr="LN Logo.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25488" y="1871663"/>
            <a:ext cx="3624262" cy="773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90082" name="Rectangle 2"/>
          <p:cNvSpPr>
            <a:spLocks noGrp="1" noChangeArrowheads="1"/>
          </p:cNvSpPr>
          <p:nvPr>
            <p:ph type="ctrTitle"/>
          </p:nvPr>
        </p:nvSpPr>
        <p:spPr>
          <a:xfrm>
            <a:off x="1447800" y="2819401"/>
            <a:ext cx="7010400" cy="609599"/>
          </a:xfrm>
          <a:prstGeom prst="rect">
            <a:avLst/>
          </a:prstGeom>
        </p:spPr>
        <p:txBody>
          <a:bodyPr anchor="t"/>
          <a:lstStyle>
            <a:lvl1pPr algn="l" rtl="0" fontAlgn="base">
              <a:lnSpc>
                <a:spcPct val="95000"/>
              </a:lnSpc>
              <a:spcBef>
                <a:spcPct val="0"/>
              </a:spcBef>
              <a:spcAft>
                <a:spcPct val="0"/>
              </a:spcAft>
              <a:defRPr lang="en-US" sz="4000" b="0" kern="1200" dirty="0">
                <a:solidFill>
                  <a:srgbClr val="ED1C24"/>
                </a:solidFill>
                <a:latin typeface="Calibri" pitchFamily="34" charset="0"/>
                <a:ea typeface="+mn-ea"/>
                <a:cs typeface="Arial"/>
              </a:defRPr>
            </a:lvl1pPr>
          </a:lstStyle>
          <a:p>
            <a:r>
              <a:rPr lang="en-US" dirty="0"/>
              <a:t>Click to edit Master title style</a:t>
            </a:r>
          </a:p>
        </p:txBody>
      </p:sp>
      <p:sp>
        <p:nvSpPr>
          <p:cNvPr id="2990083" name="Rectangle 3"/>
          <p:cNvSpPr>
            <a:spLocks noGrp="1" noChangeArrowheads="1"/>
          </p:cNvSpPr>
          <p:nvPr>
            <p:ph type="subTitle" idx="1"/>
          </p:nvPr>
        </p:nvSpPr>
        <p:spPr>
          <a:xfrm>
            <a:off x="1447800" y="3505200"/>
            <a:ext cx="7010400" cy="609600"/>
          </a:xfrm>
          <a:prstGeom prst="rect">
            <a:avLst/>
          </a:prstGeom>
        </p:spPr>
        <p:txBody>
          <a:bodyPr/>
          <a:lstStyle>
            <a:lvl1pPr marL="0" indent="0" algn="l" rtl="0" fontAlgn="base">
              <a:lnSpc>
                <a:spcPct val="90000"/>
              </a:lnSpc>
              <a:spcBef>
                <a:spcPct val="0"/>
              </a:spcBef>
              <a:spcAft>
                <a:spcPts val="2400"/>
              </a:spcAft>
              <a:defRPr lang="en-US" sz="3400" b="0" kern="1200" dirty="0">
                <a:solidFill>
                  <a:schemeClr val="tx1">
                    <a:lumMod val="65000"/>
                    <a:lumOff val="35000"/>
                  </a:schemeClr>
                </a:solidFill>
                <a:latin typeface="Calibri" pitchFamily="34" charset="0"/>
                <a:ea typeface="+mn-ea"/>
                <a:cs typeface="Arial"/>
              </a:defRPr>
            </a:lvl1pPr>
          </a:lstStyle>
          <a:p>
            <a:r>
              <a:rPr lang="en-US" dirty="0"/>
              <a:t>Click to edit Master subtitle style</a:t>
            </a:r>
          </a:p>
        </p:txBody>
      </p:sp>
      <p:sp>
        <p:nvSpPr>
          <p:cNvPr id="6" name="Text Placeholder 5"/>
          <p:cNvSpPr>
            <a:spLocks noGrp="1"/>
          </p:cNvSpPr>
          <p:nvPr>
            <p:ph type="body" sz="quarter" idx="10"/>
          </p:nvPr>
        </p:nvSpPr>
        <p:spPr>
          <a:xfrm>
            <a:off x="1447800" y="4267200"/>
            <a:ext cx="7010400" cy="480131"/>
          </a:xfrm>
          <a:prstGeom prst="rect">
            <a:avLst/>
          </a:prstGeom>
        </p:spPr>
        <p:txBody>
          <a:bodyPr wrap="square">
            <a:spAutoFit/>
          </a:bodyPr>
          <a:lstStyle>
            <a:lvl1pPr marL="0" indent="0">
              <a:defRPr lang="en-US" sz="2800" b="0" kern="1200" dirty="0" smtClean="0">
                <a:solidFill>
                  <a:srgbClr val="FFFFFF">
                    <a:lumMod val="50000"/>
                  </a:srgbClr>
                </a:solidFill>
                <a:latin typeface="Calibri" pitchFamily="34" charset="0"/>
                <a:ea typeface="+mn-ea"/>
                <a:cs typeface="Arial"/>
              </a:defRPr>
            </a:lvl1pPr>
          </a:lstStyle>
          <a:p>
            <a:pPr lvl="0"/>
            <a:r>
              <a:rPr lang="en-US" dirty="0"/>
              <a:t>Click to edit Master text styles</a:t>
            </a:r>
          </a:p>
        </p:txBody>
      </p:sp>
    </p:spTree>
    <p:extLst>
      <p:ext uri="{BB962C8B-B14F-4D97-AF65-F5344CB8AC3E}">
        <p14:creationId xmlns:p14="http://schemas.microsoft.com/office/powerpoint/2010/main" val="1178660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609600"/>
          </a:xfrm>
          <a:prstGeom prst="rect">
            <a:avLst/>
          </a:prstGeom>
        </p:spPr>
        <p:txBody>
          <a:bodyPr/>
          <a:lstStyle>
            <a:lvl1pPr algn="l" rtl="0" eaLnBrk="0" fontAlgn="base" hangingPunct="0">
              <a:lnSpc>
                <a:spcPct val="90000"/>
              </a:lnSpc>
              <a:spcBef>
                <a:spcPct val="0"/>
              </a:spcBef>
              <a:spcAft>
                <a:spcPct val="0"/>
              </a:spcAft>
              <a:defRPr lang="en-US" sz="2000" b="0" dirty="0">
                <a:solidFill>
                  <a:schemeClr val="tx1"/>
                </a:solidFill>
                <a:latin typeface="Calibri" pitchFamily="34" charset="0"/>
                <a:ea typeface="+mj-ea"/>
                <a:cs typeface="+mj-cs"/>
              </a:defRPr>
            </a:lvl1pPr>
          </a:lstStyle>
          <a:p>
            <a:r>
              <a:rPr lang="en-US" dirty="0"/>
              <a:t>Click to edit Master title style</a:t>
            </a:r>
          </a:p>
        </p:txBody>
      </p:sp>
      <p:sp>
        <p:nvSpPr>
          <p:cNvPr id="3" name="Content Placeholder 2"/>
          <p:cNvSpPr>
            <a:spLocks noGrp="1"/>
          </p:cNvSpPr>
          <p:nvPr>
            <p:ph idx="1"/>
          </p:nvPr>
        </p:nvSpPr>
        <p:spPr>
          <a:xfrm>
            <a:off x="228600" y="914400"/>
            <a:ext cx="8534400" cy="5486400"/>
          </a:xfrm>
          <a:prstGeom prst="rect">
            <a:avLst/>
          </a:prstGeom>
        </p:spPr>
        <p:txBody>
          <a:bodyPr/>
          <a:lstStyle>
            <a:lvl1pPr marL="0" indent="0">
              <a:lnSpc>
                <a:spcPct val="90000"/>
              </a:lnSpc>
              <a:spcBef>
                <a:spcPts val="600"/>
              </a:spcBef>
              <a:defRPr sz="1600">
                <a:latin typeface="Calibri" pitchFamily="34" charset="0"/>
              </a:defRPr>
            </a:lvl1pPr>
            <a:lvl2pPr marL="230188" indent="-141288">
              <a:lnSpc>
                <a:spcPct val="90000"/>
              </a:lnSpc>
              <a:spcBef>
                <a:spcPts val="600"/>
              </a:spcBef>
              <a:buSzPct val="100000"/>
              <a:buFont typeface="Calibri" pitchFamily="34" charset="0"/>
              <a:buChar char="•"/>
              <a:defRPr sz="1600">
                <a:latin typeface="Calibri" pitchFamily="34" charset="0"/>
              </a:defRPr>
            </a:lvl2pPr>
            <a:lvl3pPr marL="460375" indent="-173038">
              <a:lnSpc>
                <a:spcPct val="90000"/>
              </a:lnSpc>
              <a:spcBef>
                <a:spcPts val="600"/>
              </a:spcBef>
              <a:defRPr sz="1400">
                <a:latin typeface="Calibri" pitchFamily="34" charset="0"/>
              </a:defRPr>
            </a:lvl3pPr>
            <a:lvl4pPr marL="627063" indent="-115888">
              <a:lnSpc>
                <a:spcPct val="90000"/>
              </a:lnSpc>
              <a:spcBef>
                <a:spcPts val="600"/>
              </a:spcBef>
              <a:buSzPct val="100000"/>
              <a:buFont typeface="Calibri" pitchFamily="34" charset="0"/>
              <a:buChar char="•"/>
              <a:defRPr sz="1300">
                <a:latin typeface="Calibri" pitchFamily="34" charset="0"/>
              </a:defRPr>
            </a:lvl4pPr>
            <a:lvl5pPr>
              <a:defRPr sz="1600">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884535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7800" y="3505201"/>
            <a:ext cx="7086600" cy="609599"/>
          </a:xfrm>
          <a:prstGeom prst="rect">
            <a:avLst/>
          </a:prstGeom>
          <a:noFill/>
          <a:ln w="9525">
            <a:noFill/>
            <a:miter lim="800000"/>
            <a:headEnd/>
            <a:tailEnd/>
          </a:ln>
        </p:spPr>
        <p:txBody>
          <a:bodyPr anchor="t"/>
          <a:lstStyle>
            <a:lvl1pPr marL="0" indent="0" algn="l" rtl="0" eaLnBrk="0" fontAlgn="base" hangingPunct="0">
              <a:lnSpc>
                <a:spcPct val="95000"/>
              </a:lnSpc>
              <a:spcBef>
                <a:spcPct val="0"/>
              </a:spcBef>
              <a:spcAft>
                <a:spcPts val="2400"/>
              </a:spcAft>
              <a:defRPr lang="en-US" sz="3400" b="0" kern="1200" dirty="0">
                <a:solidFill>
                  <a:schemeClr val="tx1">
                    <a:lumMod val="65000"/>
                    <a:lumOff val="35000"/>
                  </a:schemeClr>
                </a:solidFill>
                <a:latin typeface="Calibri" pitchFamily="34" charset="0"/>
                <a:ea typeface="+mn-ea"/>
                <a:cs typeface="Arial"/>
              </a:defRPr>
            </a:lvl1pPr>
          </a:lstStyle>
          <a:p>
            <a:r>
              <a:rPr lang="en-US" dirty="0"/>
              <a:t>Click to edit Master title style</a:t>
            </a:r>
          </a:p>
        </p:txBody>
      </p:sp>
      <p:sp>
        <p:nvSpPr>
          <p:cNvPr id="3" name="Text Placeholder 2"/>
          <p:cNvSpPr>
            <a:spLocks noGrp="1"/>
          </p:cNvSpPr>
          <p:nvPr>
            <p:ph type="body" idx="1"/>
          </p:nvPr>
        </p:nvSpPr>
        <p:spPr>
          <a:xfrm>
            <a:off x="1447800" y="2819401"/>
            <a:ext cx="7086600" cy="76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eaLnBrk="0" fontAlgn="base" hangingPunct="0">
              <a:lnSpc>
                <a:spcPct val="95000"/>
              </a:lnSpc>
              <a:spcBef>
                <a:spcPct val="0"/>
              </a:spcBef>
              <a:spcAft>
                <a:spcPct val="0"/>
              </a:spcAft>
              <a:buNone/>
              <a:defRPr lang="en-US" sz="4000" b="0" kern="1200" dirty="0" smtClean="0">
                <a:solidFill>
                  <a:srgbClr val="ED1C24"/>
                </a:solidFill>
                <a:latin typeface="Calibri" pitchFamily="34" charset="0"/>
                <a:ea typeface="+mn-ea"/>
                <a:cs typeface="Aria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extLst>
      <p:ext uri="{BB962C8B-B14F-4D97-AF65-F5344CB8AC3E}">
        <p14:creationId xmlns:p14="http://schemas.microsoft.com/office/powerpoint/2010/main" val="2582732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609600"/>
          </a:xfrm>
          <a:prstGeom prst="rect">
            <a:avLst/>
          </a:prstGeom>
        </p:spPr>
        <p:txBody>
          <a:bodyPr/>
          <a:lstStyle>
            <a:lvl1pPr algn="l" rtl="0" eaLnBrk="0" fontAlgn="base" hangingPunct="0">
              <a:lnSpc>
                <a:spcPct val="90000"/>
              </a:lnSpc>
              <a:spcBef>
                <a:spcPct val="0"/>
              </a:spcBef>
              <a:spcAft>
                <a:spcPct val="0"/>
              </a:spcAft>
              <a:defRPr lang="en-US" sz="2000" b="0" dirty="0">
                <a:solidFill>
                  <a:schemeClr val="tx1"/>
                </a:solidFill>
                <a:latin typeface="Calibri" pitchFamily="34" charset="0"/>
                <a:ea typeface="+mj-ea"/>
                <a:cs typeface="+mj-cs"/>
              </a:defRPr>
            </a:lvl1pPr>
          </a:lstStyle>
          <a:p>
            <a:r>
              <a:rPr lang="en-US" dirty="0"/>
              <a:t>Click to edit Master title style</a:t>
            </a:r>
          </a:p>
        </p:txBody>
      </p:sp>
      <p:sp>
        <p:nvSpPr>
          <p:cNvPr id="3" name="Content Placeholder 2"/>
          <p:cNvSpPr>
            <a:spLocks noGrp="1"/>
          </p:cNvSpPr>
          <p:nvPr>
            <p:ph sz="half" idx="1"/>
          </p:nvPr>
        </p:nvSpPr>
        <p:spPr>
          <a:xfrm>
            <a:off x="228600" y="914400"/>
            <a:ext cx="4267200" cy="5541963"/>
          </a:xfrm>
          <a:prstGeom prst="rect">
            <a:avLst/>
          </a:prstGeom>
        </p:spPr>
        <p:txBody>
          <a:bodyPr/>
          <a:lstStyle>
            <a:lvl1pPr algn="l" rtl="0" eaLnBrk="0" fontAlgn="base" hangingPunct="0">
              <a:lnSpc>
                <a:spcPct val="90000"/>
              </a:lnSpc>
              <a:spcBef>
                <a:spcPts val="600"/>
              </a:spcBef>
              <a:spcAft>
                <a:spcPct val="0"/>
              </a:spcAft>
              <a:defRPr lang="en-US" sz="1600" dirty="0" smtClean="0">
                <a:solidFill>
                  <a:schemeClr val="tx1"/>
                </a:solidFill>
                <a:latin typeface="Calibri" pitchFamily="34" charset="0"/>
                <a:ea typeface="+mn-ea"/>
                <a:cs typeface="+mn-cs"/>
              </a:defRPr>
            </a:lvl1pPr>
            <a:lvl2pPr marL="230188" indent="-230188" algn="l" rtl="0" eaLnBrk="0" fontAlgn="base" hangingPunct="0">
              <a:lnSpc>
                <a:spcPct val="90000"/>
              </a:lnSpc>
              <a:spcBef>
                <a:spcPts val="600"/>
              </a:spcBef>
              <a:spcAft>
                <a:spcPct val="0"/>
              </a:spcAft>
              <a:buSzPct val="100000"/>
              <a:defRPr lang="en-US" sz="1600" dirty="0" smtClean="0">
                <a:solidFill>
                  <a:schemeClr val="tx1"/>
                </a:solidFill>
                <a:latin typeface="Calibri" pitchFamily="34" charset="0"/>
                <a:ea typeface="+mn-ea"/>
                <a:cs typeface="+mn-cs"/>
              </a:defRPr>
            </a:lvl2pPr>
            <a:lvl3pPr algn="l" rtl="0" eaLnBrk="0" fontAlgn="base" hangingPunct="0">
              <a:lnSpc>
                <a:spcPct val="90000"/>
              </a:lnSpc>
              <a:spcBef>
                <a:spcPts val="600"/>
              </a:spcBef>
              <a:spcAft>
                <a:spcPct val="0"/>
              </a:spcAft>
              <a:defRPr lang="en-US" sz="1400" dirty="0" smtClean="0">
                <a:solidFill>
                  <a:schemeClr val="tx1"/>
                </a:solidFill>
                <a:latin typeface="Calibri" pitchFamily="34" charset="0"/>
                <a:cs typeface="+mn-cs"/>
              </a:defRPr>
            </a:lvl3pPr>
            <a:lvl4pPr marL="511175" indent="-50800" algn="l" rtl="0" eaLnBrk="0" fontAlgn="base" hangingPunct="0">
              <a:lnSpc>
                <a:spcPct val="90000"/>
              </a:lnSpc>
              <a:spcBef>
                <a:spcPts val="600"/>
              </a:spcBef>
              <a:spcAft>
                <a:spcPct val="0"/>
              </a:spcAft>
              <a:tabLst/>
              <a:defRPr lang="en-US" sz="1300" dirty="0">
                <a:solidFill>
                  <a:schemeClr val="tx1"/>
                </a:solidFill>
                <a:latin typeface="Calibri" pitchFamily="34" charset="0"/>
                <a:cs typeface="+mn-cs"/>
              </a:defRPr>
            </a:lvl4pPr>
            <a:lvl5pPr algn="l" rtl="0" eaLnBrk="0" fontAlgn="base" hangingPunct="0">
              <a:lnSpc>
                <a:spcPct val="90000"/>
              </a:lnSpc>
              <a:spcBef>
                <a:spcPts val="600"/>
              </a:spcBef>
              <a:spcAft>
                <a:spcPct val="0"/>
              </a:spcAft>
              <a:defRPr lang="en-US" sz="1600" dirty="0">
                <a:solidFill>
                  <a:schemeClr val="tx1"/>
                </a:solidFill>
                <a:latin typeface="Calibri" pitchFamily="34" charset="0"/>
                <a:ea typeface="+mn-ea"/>
                <a:cs typeface="+mn-cs"/>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4648200" y="914400"/>
            <a:ext cx="4267200" cy="5541963"/>
          </a:xfrm>
          <a:prstGeom prst="rect">
            <a:avLst/>
          </a:prstGeom>
        </p:spPr>
        <p:txBody>
          <a:bodyPr/>
          <a:lstStyle>
            <a:lvl1pPr algn="l" rtl="0" eaLnBrk="0" fontAlgn="base" hangingPunct="0">
              <a:lnSpc>
                <a:spcPct val="90000"/>
              </a:lnSpc>
              <a:spcBef>
                <a:spcPts val="600"/>
              </a:spcBef>
              <a:spcAft>
                <a:spcPct val="0"/>
              </a:spcAft>
              <a:defRPr lang="en-US" sz="1600" dirty="0" smtClean="0">
                <a:solidFill>
                  <a:schemeClr val="tx1"/>
                </a:solidFill>
                <a:latin typeface="Calibri" pitchFamily="34" charset="0"/>
                <a:ea typeface="+mn-ea"/>
                <a:cs typeface="+mn-cs"/>
              </a:defRPr>
            </a:lvl1pPr>
            <a:lvl2pPr algn="l" rtl="0" eaLnBrk="0" fontAlgn="base" hangingPunct="0">
              <a:lnSpc>
                <a:spcPct val="90000"/>
              </a:lnSpc>
              <a:spcBef>
                <a:spcPts val="600"/>
              </a:spcBef>
              <a:spcAft>
                <a:spcPct val="0"/>
              </a:spcAft>
              <a:buSzPct val="100000"/>
              <a:defRPr lang="en-US" sz="1600" dirty="0" smtClean="0">
                <a:solidFill>
                  <a:schemeClr val="tx1"/>
                </a:solidFill>
                <a:latin typeface="Calibri" pitchFamily="34" charset="0"/>
                <a:ea typeface="+mn-ea"/>
                <a:cs typeface="+mn-cs"/>
              </a:defRPr>
            </a:lvl2pPr>
            <a:lvl3pPr algn="l" rtl="0" eaLnBrk="0" fontAlgn="base" hangingPunct="0">
              <a:lnSpc>
                <a:spcPct val="90000"/>
              </a:lnSpc>
              <a:spcBef>
                <a:spcPts val="600"/>
              </a:spcBef>
              <a:spcAft>
                <a:spcPct val="0"/>
              </a:spcAft>
              <a:defRPr lang="en-US" sz="1400" dirty="0" smtClean="0">
                <a:solidFill>
                  <a:schemeClr val="tx1"/>
                </a:solidFill>
                <a:latin typeface="Calibri" pitchFamily="34" charset="0"/>
                <a:cs typeface="+mn-cs"/>
              </a:defRPr>
            </a:lvl3pPr>
            <a:lvl4pPr algn="l" rtl="0" eaLnBrk="0" fontAlgn="base" hangingPunct="0">
              <a:lnSpc>
                <a:spcPct val="90000"/>
              </a:lnSpc>
              <a:spcBef>
                <a:spcPts val="600"/>
              </a:spcBef>
              <a:spcAft>
                <a:spcPct val="0"/>
              </a:spcAft>
              <a:defRPr lang="en-US" sz="1300" dirty="0">
                <a:solidFill>
                  <a:schemeClr val="tx1"/>
                </a:solidFill>
                <a:latin typeface="Calibri" pitchFamily="34" charset="0"/>
                <a:cs typeface="+mn-cs"/>
              </a:defRPr>
            </a:lvl4pPr>
            <a:lvl5pPr algn="l" rtl="0" eaLnBrk="0" fontAlgn="base" hangingPunct="0">
              <a:lnSpc>
                <a:spcPct val="90000"/>
              </a:lnSpc>
              <a:spcBef>
                <a:spcPts val="600"/>
              </a:spcBef>
              <a:spcAft>
                <a:spcPct val="0"/>
              </a:spcAft>
              <a:defRPr lang="en-US" sz="1600" dirty="0">
                <a:solidFill>
                  <a:schemeClr val="tx1"/>
                </a:solidFill>
                <a:latin typeface="Calibri" pitchFamily="34" charset="0"/>
                <a:ea typeface="+mn-ea"/>
                <a:cs typeface="+mn-cs"/>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4050412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609600"/>
          </a:xfrm>
          <a:prstGeom prst="rect">
            <a:avLst/>
          </a:prstGeom>
        </p:spPr>
        <p:txBody>
          <a:bodyPr/>
          <a:lstStyle>
            <a:lvl1pPr algn="l" rtl="0" eaLnBrk="0" fontAlgn="base" hangingPunct="0">
              <a:lnSpc>
                <a:spcPct val="90000"/>
              </a:lnSpc>
              <a:spcBef>
                <a:spcPct val="0"/>
              </a:spcBef>
              <a:spcAft>
                <a:spcPct val="0"/>
              </a:spcAft>
              <a:defRPr lang="en-US" sz="2000" b="0" dirty="0">
                <a:solidFill>
                  <a:schemeClr val="tx1"/>
                </a:solidFill>
                <a:latin typeface="Calibri" pitchFamily="34" charset="0"/>
                <a:ea typeface="+mj-ea"/>
                <a:cs typeface="+mj-cs"/>
              </a:defRPr>
            </a:lvl1pPr>
          </a:lstStyle>
          <a:p>
            <a:r>
              <a:rPr lang="en-US" dirty="0"/>
              <a:t>Click to edit Master title style</a:t>
            </a:r>
          </a:p>
        </p:txBody>
      </p:sp>
      <p:sp>
        <p:nvSpPr>
          <p:cNvPr id="3" name="Text Placeholder 2"/>
          <p:cNvSpPr>
            <a:spLocks noGrp="1"/>
          </p:cNvSpPr>
          <p:nvPr>
            <p:ph type="body" idx="1"/>
          </p:nvPr>
        </p:nvSpPr>
        <p:spPr>
          <a:xfrm>
            <a:off x="228600" y="914400"/>
            <a:ext cx="4267200" cy="685800"/>
          </a:xfrm>
          <a:prstGeom prst="rect">
            <a:avLst/>
          </a:prstGeom>
        </p:spPr>
        <p:txBody>
          <a:bodyPr anchor="b"/>
          <a:lstStyle>
            <a:lvl1pPr marL="0" indent="0">
              <a:buNone/>
              <a:defRPr sz="16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Text Placeholder 4"/>
          <p:cNvSpPr>
            <a:spLocks noGrp="1"/>
          </p:cNvSpPr>
          <p:nvPr>
            <p:ph type="body" sz="quarter" idx="3"/>
          </p:nvPr>
        </p:nvSpPr>
        <p:spPr>
          <a:xfrm>
            <a:off x="4648200" y="914400"/>
            <a:ext cx="4267200" cy="685800"/>
          </a:xfrm>
          <a:prstGeom prst="rect">
            <a:avLst/>
          </a:prstGeom>
        </p:spPr>
        <p:txBody>
          <a:bodyPr anchor="b"/>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7"/>
          <p:cNvSpPr>
            <a:spLocks noGrp="1"/>
          </p:cNvSpPr>
          <p:nvPr>
            <p:ph type="body" sz="quarter" idx="10"/>
          </p:nvPr>
        </p:nvSpPr>
        <p:spPr>
          <a:xfrm>
            <a:off x="228600" y="1600200"/>
            <a:ext cx="4267200" cy="3962400"/>
          </a:xfrm>
          <a:prstGeom prst="rect">
            <a:avLst/>
          </a:prstGeom>
        </p:spPr>
        <p:txBody>
          <a:bodyPr/>
          <a:lstStyle>
            <a:lvl2pPr marL="130175" indent="-130175">
              <a:buSzPct val="100000"/>
              <a:buFont typeface="Calibri" pitchFamily="34" charset="0"/>
              <a:buChar char="•"/>
              <a:defRPr/>
            </a:lvl2pPr>
            <a:lvl3pPr marL="317500" indent="-144463">
              <a:defRPr sz="1400" baseline="0"/>
            </a:lvl3pPr>
            <a:lvl4pPr marL="346075" indent="-115888">
              <a:buSzPct val="100000"/>
              <a:buFont typeface="Calibri" pitchFamily="34" charset="0"/>
              <a:buChar char="•"/>
              <a:defRPr sz="1300"/>
            </a:lvl4pPr>
          </a:lstStyle>
          <a:p>
            <a:pPr lvl="0"/>
            <a:r>
              <a:rPr lang="en-US" dirty="0"/>
              <a:t>Click to edit Master text styles</a:t>
            </a:r>
          </a:p>
          <a:p>
            <a:pPr lvl="1"/>
            <a:r>
              <a:rPr lang="en-US" dirty="0"/>
              <a:t>Second level</a:t>
            </a:r>
          </a:p>
          <a:p>
            <a:pPr lvl="2"/>
            <a:r>
              <a:rPr lang="en-US" dirty="0"/>
              <a:t>Third level</a:t>
            </a:r>
          </a:p>
        </p:txBody>
      </p:sp>
      <p:sp>
        <p:nvSpPr>
          <p:cNvPr id="9" name="Text Placeholder 7"/>
          <p:cNvSpPr>
            <a:spLocks noGrp="1"/>
          </p:cNvSpPr>
          <p:nvPr>
            <p:ph type="body" sz="quarter" idx="11"/>
          </p:nvPr>
        </p:nvSpPr>
        <p:spPr>
          <a:xfrm>
            <a:off x="4648200" y="1600200"/>
            <a:ext cx="4267200" cy="3962400"/>
          </a:xfrm>
          <a:prstGeom prst="rect">
            <a:avLst/>
          </a:prstGeom>
        </p:spPr>
        <p:txBody>
          <a:bodyPr/>
          <a:lstStyle>
            <a:lvl2pPr marL="130175" indent="-130175">
              <a:buSzPct val="100000"/>
              <a:buFont typeface="Calibri" pitchFamily="34" charset="0"/>
              <a:buChar char="•"/>
              <a:defRPr/>
            </a:lvl2pPr>
            <a:lvl3pPr marL="317500" indent="-144463">
              <a:defRPr sz="1400" baseline="0"/>
            </a:lvl3pPr>
            <a:lvl4pPr marL="346075" indent="-115888">
              <a:buSzPct val="100000"/>
              <a:buFont typeface="Calibri" pitchFamily="34" charset="0"/>
              <a:buChar char="•"/>
              <a:defRPr sz="1300"/>
            </a:lvl4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252180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609600"/>
          </a:xfrm>
          <a:prstGeom prst="rect">
            <a:avLst/>
          </a:prstGeom>
        </p:spPr>
        <p:txBody>
          <a:bodyPr/>
          <a:lstStyle>
            <a:lvl1pPr algn="l" rtl="0" eaLnBrk="0" fontAlgn="base" hangingPunct="0">
              <a:lnSpc>
                <a:spcPct val="90000"/>
              </a:lnSpc>
              <a:spcBef>
                <a:spcPct val="0"/>
              </a:spcBef>
              <a:spcAft>
                <a:spcPct val="0"/>
              </a:spcAft>
              <a:defRPr lang="en-US" sz="2000" b="0" dirty="0">
                <a:solidFill>
                  <a:schemeClr val="tx1"/>
                </a:solidFill>
                <a:latin typeface="Calibri" pitchFamily="34" charset="0"/>
                <a:ea typeface="+mj-ea"/>
                <a:cs typeface="+mj-cs"/>
              </a:defRPr>
            </a:lvl1pPr>
          </a:lstStyle>
          <a:p>
            <a:r>
              <a:rPr lang="en-US" dirty="0"/>
              <a:t>Click to edit Master title style</a:t>
            </a:r>
          </a:p>
        </p:txBody>
      </p:sp>
    </p:spTree>
    <p:extLst>
      <p:ext uri="{BB962C8B-B14F-4D97-AF65-F5344CB8AC3E}">
        <p14:creationId xmlns:p14="http://schemas.microsoft.com/office/powerpoint/2010/main" val="980286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3494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4"/>
          <p:cNvSpPr txBox="1">
            <a:spLocks noChangeArrowheads="1"/>
          </p:cNvSpPr>
          <p:nvPr/>
        </p:nvSpPr>
        <p:spPr bwMode="auto">
          <a:xfrm>
            <a:off x="3886200" y="6565900"/>
            <a:ext cx="120015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b="1">
                <a:solidFill>
                  <a:schemeClr val="tx1"/>
                </a:solidFill>
                <a:latin typeface="Arial" panose="020B0604020202020204" pitchFamily="34" charset="0"/>
                <a:cs typeface="Arial" panose="020B0604020202020204" pitchFamily="34" charset="0"/>
              </a:defRPr>
            </a:lvl1pPr>
            <a:lvl2pPr marL="742950" indent="-285750" eaLnBrk="0" hangingPunct="0">
              <a:defRPr sz="1200" b="1">
                <a:solidFill>
                  <a:schemeClr val="tx1"/>
                </a:solidFill>
                <a:latin typeface="Arial" panose="020B0604020202020204" pitchFamily="34" charset="0"/>
                <a:cs typeface="Arial" panose="020B0604020202020204" pitchFamily="34" charset="0"/>
              </a:defRPr>
            </a:lvl2pPr>
            <a:lvl3pPr marL="1143000" indent="-228600" eaLnBrk="0" hangingPunct="0">
              <a:defRPr sz="1200" b="1">
                <a:solidFill>
                  <a:schemeClr val="tx1"/>
                </a:solidFill>
                <a:latin typeface="Arial" panose="020B0604020202020204" pitchFamily="34" charset="0"/>
                <a:cs typeface="Arial" panose="020B0604020202020204" pitchFamily="34" charset="0"/>
              </a:defRPr>
            </a:lvl3pPr>
            <a:lvl4pPr marL="1600200" indent="-228600" eaLnBrk="0" hangingPunct="0">
              <a:defRPr sz="1200" b="1">
                <a:solidFill>
                  <a:schemeClr val="tx1"/>
                </a:solidFill>
                <a:latin typeface="Arial" panose="020B0604020202020204" pitchFamily="34" charset="0"/>
                <a:cs typeface="Arial" panose="020B0604020202020204" pitchFamily="34" charset="0"/>
              </a:defRPr>
            </a:lvl4pPr>
            <a:lvl5pPr marL="2057400" indent="-228600" eaLnBrk="0" hangingPunct="0">
              <a:defRPr sz="12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2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2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2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200" b="1">
                <a:solidFill>
                  <a:schemeClr val="tx1"/>
                </a:solidFill>
                <a:latin typeface="Arial" panose="020B0604020202020204" pitchFamily="34" charset="0"/>
                <a:cs typeface="Arial" panose="020B0604020202020204" pitchFamily="34" charset="0"/>
              </a:defRPr>
            </a:lvl9pPr>
          </a:lstStyle>
          <a:p>
            <a:pPr eaLnBrk="1" hangingPunct="1"/>
            <a:r>
              <a:rPr lang="en-US" altLang="en-US" sz="800" b="0">
                <a:solidFill>
                  <a:srgbClr val="7F7F7F"/>
                </a:solidFill>
                <a:latin typeface="Calibri" panose="020F0502020204030204" pitchFamily="34" charset="0"/>
              </a:rPr>
              <a:t>LexisNexis® Confidential</a:t>
            </a:r>
          </a:p>
        </p:txBody>
      </p:sp>
      <p:sp>
        <p:nvSpPr>
          <p:cNvPr id="2989061" name="Text Box 5"/>
          <p:cNvSpPr txBox="1">
            <a:spLocks noChangeArrowheads="1"/>
          </p:cNvSpPr>
          <p:nvPr/>
        </p:nvSpPr>
        <p:spPr bwMode="auto">
          <a:xfrm>
            <a:off x="8724900" y="6534150"/>
            <a:ext cx="350838" cy="261938"/>
          </a:xfrm>
          <a:prstGeom prst="rect">
            <a:avLst/>
          </a:prstGeom>
          <a:noFill/>
          <a:ln w="9525">
            <a:noFill/>
            <a:miter lim="800000"/>
            <a:headEnd/>
            <a:tailEnd/>
          </a:ln>
          <a:effectLst/>
        </p:spPr>
        <p:txBody>
          <a:bodyPr wrap="none">
            <a:spAutoFit/>
          </a:bodyPr>
          <a:lstStyle>
            <a:lvl1pPr eaLnBrk="0" hangingPunct="0">
              <a:defRPr sz="1200" b="1">
                <a:solidFill>
                  <a:schemeClr val="tx1"/>
                </a:solidFill>
                <a:latin typeface="Arial" panose="020B0604020202020204" pitchFamily="34" charset="0"/>
                <a:cs typeface="Arial" panose="020B0604020202020204" pitchFamily="34" charset="0"/>
              </a:defRPr>
            </a:lvl1pPr>
            <a:lvl2pPr marL="742950" indent="-285750" eaLnBrk="0" hangingPunct="0">
              <a:defRPr sz="1200" b="1">
                <a:solidFill>
                  <a:schemeClr val="tx1"/>
                </a:solidFill>
                <a:latin typeface="Arial" panose="020B0604020202020204" pitchFamily="34" charset="0"/>
                <a:cs typeface="Arial" panose="020B0604020202020204" pitchFamily="34" charset="0"/>
              </a:defRPr>
            </a:lvl2pPr>
            <a:lvl3pPr marL="1143000" indent="-228600" eaLnBrk="0" hangingPunct="0">
              <a:defRPr sz="1200" b="1">
                <a:solidFill>
                  <a:schemeClr val="tx1"/>
                </a:solidFill>
                <a:latin typeface="Arial" panose="020B0604020202020204" pitchFamily="34" charset="0"/>
                <a:cs typeface="Arial" panose="020B0604020202020204" pitchFamily="34" charset="0"/>
              </a:defRPr>
            </a:lvl3pPr>
            <a:lvl4pPr marL="1600200" indent="-228600" eaLnBrk="0" hangingPunct="0">
              <a:defRPr sz="1200" b="1">
                <a:solidFill>
                  <a:schemeClr val="tx1"/>
                </a:solidFill>
                <a:latin typeface="Arial" panose="020B0604020202020204" pitchFamily="34" charset="0"/>
                <a:cs typeface="Arial" panose="020B0604020202020204" pitchFamily="34" charset="0"/>
              </a:defRPr>
            </a:lvl4pPr>
            <a:lvl5pPr marL="2057400" indent="-228600" eaLnBrk="0" hangingPunct="0">
              <a:defRPr sz="12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2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2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2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200" b="1">
                <a:solidFill>
                  <a:schemeClr val="tx1"/>
                </a:solidFill>
                <a:latin typeface="Arial" panose="020B0604020202020204" pitchFamily="34" charset="0"/>
                <a:cs typeface="Arial" panose="020B0604020202020204" pitchFamily="34" charset="0"/>
              </a:defRPr>
            </a:lvl9pPr>
          </a:lstStyle>
          <a:p>
            <a:pPr eaLnBrk="1" hangingPunct="1"/>
            <a:fld id="{81CEDFD3-BC7F-44FF-9C8C-F1CD3899F711}" type="slidenum">
              <a:rPr lang="en-US" altLang="en-US" sz="1000" b="0">
                <a:solidFill>
                  <a:srgbClr val="7F7F7F"/>
                </a:solidFill>
                <a:latin typeface="Calibri" panose="020F0502020204030204" pitchFamily="34" charset="0"/>
              </a:rPr>
              <a:pPr eaLnBrk="1" hangingPunct="1"/>
              <a:t>‹#›</a:t>
            </a:fld>
            <a:endParaRPr lang="en-US" altLang="en-US" sz="1100" b="0">
              <a:solidFill>
                <a:srgbClr val="7F7F7F"/>
              </a:solidFill>
              <a:latin typeface="Calibri" panose="020F0502020204030204" pitchFamily="34" charset="0"/>
            </a:endParaRPr>
          </a:p>
        </p:txBody>
      </p:sp>
      <p:sp>
        <p:nvSpPr>
          <p:cNvPr id="1028" name="Rectangle 6"/>
          <p:cNvSpPr>
            <a:spLocks noChangeArrowheads="1"/>
          </p:cNvSpPr>
          <p:nvPr/>
        </p:nvSpPr>
        <p:spPr bwMode="auto">
          <a:xfrm>
            <a:off x="0" y="668338"/>
            <a:ext cx="9144000" cy="46037"/>
          </a:xfrm>
          <a:prstGeom prst="rect">
            <a:avLst/>
          </a:prstGeom>
          <a:solidFill>
            <a:srgbClr val="FF0000"/>
          </a:solidFill>
          <a:ln w="0">
            <a:solidFill>
              <a:srgbClr val="FF0000"/>
            </a:solidFill>
            <a:miter lim="800000"/>
            <a:headEnd/>
            <a:tailEnd/>
          </a:ln>
        </p:spPr>
        <p:txBody>
          <a:bodyPr wrap="none" anchor="ctr"/>
          <a:lstStyle>
            <a:lvl1pPr eaLnBrk="0" hangingPunct="0">
              <a:defRPr sz="1200" b="1">
                <a:solidFill>
                  <a:schemeClr val="tx1"/>
                </a:solidFill>
                <a:latin typeface="Arial" panose="020B0604020202020204" pitchFamily="34" charset="0"/>
                <a:cs typeface="Arial" panose="020B0604020202020204" pitchFamily="34" charset="0"/>
              </a:defRPr>
            </a:lvl1pPr>
            <a:lvl2pPr marL="742950" indent="-285750" eaLnBrk="0" hangingPunct="0">
              <a:defRPr sz="1200" b="1">
                <a:solidFill>
                  <a:schemeClr val="tx1"/>
                </a:solidFill>
                <a:latin typeface="Arial" panose="020B0604020202020204" pitchFamily="34" charset="0"/>
                <a:cs typeface="Arial" panose="020B0604020202020204" pitchFamily="34" charset="0"/>
              </a:defRPr>
            </a:lvl2pPr>
            <a:lvl3pPr marL="1143000" indent="-228600" eaLnBrk="0" hangingPunct="0">
              <a:defRPr sz="1200" b="1">
                <a:solidFill>
                  <a:schemeClr val="tx1"/>
                </a:solidFill>
                <a:latin typeface="Arial" panose="020B0604020202020204" pitchFamily="34" charset="0"/>
                <a:cs typeface="Arial" panose="020B0604020202020204" pitchFamily="34" charset="0"/>
              </a:defRPr>
            </a:lvl3pPr>
            <a:lvl4pPr marL="1600200" indent="-228600" eaLnBrk="0" hangingPunct="0">
              <a:defRPr sz="1200" b="1">
                <a:solidFill>
                  <a:schemeClr val="tx1"/>
                </a:solidFill>
                <a:latin typeface="Arial" panose="020B0604020202020204" pitchFamily="34" charset="0"/>
                <a:cs typeface="Arial" panose="020B0604020202020204" pitchFamily="34" charset="0"/>
              </a:defRPr>
            </a:lvl4pPr>
            <a:lvl5pPr marL="2057400" indent="-228600" eaLnBrk="0" hangingPunct="0">
              <a:defRPr sz="12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2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2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2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200" b="1">
                <a:solidFill>
                  <a:schemeClr val="tx1"/>
                </a:solidFill>
                <a:latin typeface="Arial" panose="020B0604020202020204" pitchFamily="34" charset="0"/>
                <a:cs typeface="Arial" panose="020B0604020202020204" pitchFamily="34" charset="0"/>
              </a:defRPr>
            </a:lvl9pPr>
          </a:lstStyle>
          <a:p>
            <a:pPr algn="ctr" eaLnBrk="1" hangingPunct="1">
              <a:lnSpc>
                <a:spcPct val="90000"/>
              </a:lnSpc>
              <a:spcBef>
                <a:spcPct val="60000"/>
              </a:spcBef>
              <a:buClr>
                <a:schemeClr val="accent1"/>
              </a:buClr>
            </a:pPr>
            <a:endParaRPr lang="en-US" altLang="en-US" sz="1400" b="0"/>
          </a:p>
        </p:txBody>
      </p:sp>
      <p:sp>
        <p:nvSpPr>
          <p:cNvPr id="1029" name="Title Placeholder 7"/>
          <p:cNvSpPr>
            <a:spLocks noGrp="1"/>
          </p:cNvSpPr>
          <p:nvPr>
            <p:ph type="title"/>
          </p:nvPr>
        </p:nvSpPr>
        <p:spPr bwMode="auto">
          <a:xfrm>
            <a:off x="228600" y="76200"/>
            <a:ext cx="8686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Tree>
  </p:cSld>
  <p:clrMap bg1="lt1" tx1="dk1" bg2="lt2" tx2="dk2" accent1="accent1" accent2="accent2" accent3="accent3" accent4="accent4" accent5="accent5" accent6="accent6" hlink="hlink" folHlink="folHlink"/>
  <p:sldLayoutIdLst>
    <p:sldLayoutId id="2147483710" r:id="rId1"/>
    <p:sldLayoutId id="2147483704" r:id="rId2"/>
    <p:sldLayoutId id="2147483705" r:id="rId3"/>
    <p:sldLayoutId id="2147483706" r:id="rId4"/>
    <p:sldLayoutId id="2147483707" r:id="rId5"/>
    <p:sldLayoutId id="2147483708" r:id="rId6"/>
    <p:sldLayoutId id="2147483709" r:id="rId7"/>
  </p:sldLayoutIdLst>
  <p:hf hdr="0" ftr="0" dt="0"/>
  <p:txStyles>
    <p:titleStyle>
      <a:lvl1pPr algn="l" rtl="0" eaLnBrk="0" fontAlgn="base" hangingPunct="0">
        <a:lnSpc>
          <a:spcPct val="90000"/>
        </a:lnSpc>
        <a:spcBef>
          <a:spcPct val="0"/>
        </a:spcBef>
        <a:spcAft>
          <a:spcPct val="0"/>
        </a:spcAft>
        <a:defRPr lang="en-US" sz="2000" dirty="0">
          <a:solidFill>
            <a:schemeClr val="tx1"/>
          </a:solidFill>
          <a:latin typeface="Calibri" pitchFamily="34" charset="0"/>
          <a:ea typeface="+mj-ea"/>
          <a:cs typeface="+mj-cs"/>
        </a:defRPr>
      </a:lvl1pPr>
      <a:lvl2pPr algn="l" rtl="0" eaLnBrk="0" fontAlgn="base" hangingPunct="0">
        <a:lnSpc>
          <a:spcPct val="90000"/>
        </a:lnSpc>
        <a:spcBef>
          <a:spcPct val="0"/>
        </a:spcBef>
        <a:spcAft>
          <a:spcPct val="0"/>
        </a:spcAft>
        <a:defRPr sz="2000">
          <a:solidFill>
            <a:schemeClr val="tx1"/>
          </a:solidFill>
          <a:latin typeface="Calibri" pitchFamily="34" charset="0"/>
          <a:cs typeface="Arial" charset="0"/>
        </a:defRPr>
      </a:lvl2pPr>
      <a:lvl3pPr algn="l" rtl="0" eaLnBrk="0" fontAlgn="base" hangingPunct="0">
        <a:lnSpc>
          <a:spcPct val="90000"/>
        </a:lnSpc>
        <a:spcBef>
          <a:spcPct val="0"/>
        </a:spcBef>
        <a:spcAft>
          <a:spcPct val="0"/>
        </a:spcAft>
        <a:defRPr sz="2000">
          <a:solidFill>
            <a:schemeClr val="tx1"/>
          </a:solidFill>
          <a:latin typeface="Calibri" pitchFamily="34" charset="0"/>
          <a:cs typeface="Arial" charset="0"/>
        </a:defRPr>
      </a:lvl3pPr>
      <a:lvl4pPr algn="l" rtl="0" eaLnBrk="0" fontAlgn="base" hangingPunct="0">
        <a:lnSpc>
          <a:spcPct val="90000"/>
        </a:lnSpc>
        <a:spcBef>
          <a:spcPct val="0"/>
        </a:spcBef>
        <a:spcAft>
          <a:spcPct val="0"/>
        </a:spcAft>
        <a:defRPr sz="2000">
          <a:solidFill>
            <a:schemeClr val="tx1"/>
          </a:solidFill>
          <a:latin typeface="Calibri" pitchFamily="34" charset="0"/>
          <a:cs typeface="Arial" charset="0"/>
        </a:defRPr>
      </a:lvl4pPr>
      <a:lvl5pPr algn="l" rtl="0" eaLnBrk="0" fontAlgn="base" hangingPunct="0">
        <a:lnSpc>
          <a:spcPct val="90000"/>
        </a:lnSpc>
        <a:spcBef>
          <a:spcPct val="0"/>
        </a:spcBef>
        <a:spcAft>
          <a:spcPct val="0"/>
        </a:spcAft>
        <a:defRPr sz="2000">
          <a:solidFill>
            <a:schemeClr val="tx1"/>
          </a:solidFill>
          <a:latin typeface="Calibri" pitchFamily="34" charset="0"/>
          <a:cs typeface="Arial" charset="0"/>
        </a:defRPr>
      </a:lvl5pPr>
      <a:lvl6pPr marL="457200" algn="l" rtl="0" fontAlgn="base">
        <a:spcBef>
          <a:spcPct val="0"/>
        </a:spcBef>
        <a:spcAft>
          <a:spcPct val="0"/>
        </a:spcAft>
        <a:defRPr b="1">
          <a:solidFill>
            <a:schemeClr val="tx2"/>
          </a:solidFill>
          <a:latin typeface="Arial" charset="0"/>
          <a:cs typeface="Arial" charset="0"/>
        </a:defRPr>
      </a:lvl6pPr>
      <a:lvl7pPr marL="914400" algn="l" rtl="0" fontAlgn="base">
        <a:spcBef>
          <a:spcPct val="0"/>
        </a:spcBef>
        <a:spcAft>
          <a:spcPct val="0"/>
        </a:spcAft>
        <a:defRPr b="1">
          <a:solidFill>
            <a:schemeClr val="tx2"/>
          </a:solidFill>
          <a:latin typeface="Arial" charset="0"/>
          <a:cs typeface="Arial" charset="0"/>
        </a:defRPr>
      </a:lvl7pPr>
      <a:lvl8pPr marL="1371600" algn="l" rtl="0" fontAlgn="base">
        <a:spcBef>
          <a:spcPct val="0"/>
        </a:spcBef>
        <a:spcAft>
          <a:spcPct val="0"/>
        </a:spcAft>
        <a:defRPr b="1">
          <a:solidFill>
            <a:schemeClr val="tx2"/>
          </a:solidFill>
          <a:latin typeface="Arial" charset="0"/>
          <a:cs typeface="Arial" charset="0"/>
        </a:defRPr>
      </a:lvl8pPr>
      <a:lvl9pPr marL="1828800" algn="l" rtl="0" fontAlgn="base">
        <a:spcBef>
          <a:spcPct val="0"/>
        </a:spcBef>
        <a:spcAft>
          <a:spcPct val="0"/>
        </a:spcAft>
        <a:defRPr b="1">
          <a:solidFill>
            <a:schemeClr val="tx2"/>
          </a:solidFill>
          <a:latin typeface="Arial" charset="0"/>
          <a:cs typeface="Arial" charset="0"/>
        </a:defRPr>
      </a:lvl9pPr>
    </p:titleStyle>
    <p:bodyStyle>
      <a:lvl1pPr marL="342900" indent="-342900" algn="l" rtl="0" eaLnBrk="0" fontAlgn="base" hangingPunct="0">
        <a:lnSpc>
          <a:spcPct val="90000"/>
        </a:lnSpc>
        <a:spcBef>
          <a:spcPts val="600"/>
        </a:spcBef>
        <a:spcAft>
          <a:spcPct val="0"/>
        </a:spcAft>
        <a:buChar char="•"/>
        <a:defRPr lang="en-US" sz="1600" dirty="0">
          <a:solidFill>
            <a:schemeClr val="tx1"/>
          </a:solidFill>
          <a:latin typeface="Calibri" pitchFamily="34" charset="0"/>
          <a:ea typeface="+mn-ea"/>
          <a:cs typeface="+mn-cs"/>
        </a:defRPr>
      </a:lvl1pPr>
      <a:lvl2pPr marL="266700" indent="-177800" algn="l" rtl="0" eaLnBrk="0" fontAlgn="base" hangingPunct="0">
        <a:lnSpc>
          <a:spcPct val="90000"/>
        </a:lnSpc>
        <a:spcBef>
          <a:spcPts val="600"/>
        </a:spcBef>
        <a:spcAft>
          <a:spcPct val="0"/>
        </a:spcAft>
        <a:buSzPct val="65000"/>
        <a:buFont typeface="Wingdings" panose="05000000000000000000" pitchFamily="2" charset="2"/>
        <a:buChar char="l"/>
        <a:defRPr lang="en-US" sz="1600" dirty="0">
          <a:solidFill>
            <a:schemeClr val="tx1"/>
          </a:solidFill>
          <a:latin typeface="Calibri" pitchFamily="34" charset="0"/>
          <a:ea typeface="+mn-ea"/>
          <a:cs typeface="+mn-cs"/>
        </a:defRPr>
      </a:lvl2pPr>
      <a:lvl3pPr marL="533400" indent="-177800" algn="l" rtl="0" eaLnBrk="0" fontAlgn="base" hangingPunct="0">
        <a:lnSpc>
          <a:spcPct val="90000"/>
        </a:lnSpc>
        <a:spcBef>
          <a:spcPts val="600"/>
        </a:spcBef>
        <a:spcAft>
          <a:spcPct val="0"/>
        </a:spcAft>
        <a:buSzPct val="100000"/>
        <a:buChar char="–"/>
        <a:defRPr lang="en-US" sz="1600" dirty="0">
          <a:solidFill>
            <a:schemeClr val="tx1"/>
          </a:solidFill>
          <a:latin typeface="Calibri" pitchFamily="34" charset="0"/>
          <a:ea typeface="+mn-ea"/>
          <a:cs typeface="+mn-cs"/>
        </a:defRPr>
      </a:lvl3pPr>
      <a:lvl4pPr marL="800100" indent="-177800" algn="l" rtl="0" eaLnBrk="0" fontAlgn="base" hangingPunct="0">
        <a:lnSpc>
          <a:spcPct val="90000"/>
        </a:lnSpc>
        <a:spcBef>
          <a:spcPts val="600"/>
        </a:spcBef>
        <a:spcAft>
          <a:spcPct val="0"/>
        </a:spcAft>
        <a:buSzPct val="55000"/>
        <a:buFont typeface="Wingdings" panose="05000000000000000000" pitchFamily="2" charset="2"/>
        <a:buChar char="¡"/>
        <a:defRPr lang="en-US" sz="1600" dirty="0">
          <a:solidFill>
            <a:schemeClr val="tx1"/>
          </a:solidFill>
          <a:latin typeface="Calibri" pitchFamily="34" charset="0"/>
          <a:ea typeface="+mn-ea"/>
          <a:cs typeface="+mn-cs"/>
        </a:defRPr>
      </a:lvl4pPr>
      <a:lvl5pPr marL="1066800" indent="-177800" algn="l" rtl="0" eaLnBrk="0" fontAlgn="base" hangingPunct="0">
        <a:lnSpc>
          <a:spcPct val="90000"/>
        </a:lnSpc>
        <a:spcBef>
          <a:spcPts val="600"/>
        </a:spcBef>
        <a:spcAft>
          <a:spcPct val="0"/>
        </a:spcAft>
        <a:buChar char="»"/>
        <a:defRPr lang="en-US" sz="1600" dirty="0">
          <a:solidFill>
            <a:schemeClr val="tx1"/>
          </a:solidFill>
          <a:latin typeface="Calibri" pitchFamily="34" charset="0"/>
          <a:ea typeface="+mn-ea"/>
          <a:cs typeface="+mn-cs"/>
        </a:defRPr>
      </a:lvl5pPr>
      <a:lvl6pPr marL="1524000" indent="-177800" algn="l" rtl="0" fontAlgn="base">
        <a:spcBef>
          <a:spcPct val="20000"/>
        </a:spcBef>
        <a:spcAft>
          <a:spcPct val="0"/>
        </a:spcAft>
        <a:buChar char="»"/>
        <a:defRPr sz="1400">
          <a:solidFill>
            <a:schemeClr val="tx1"/>
          </a:solidFill>
          <a:latin typeface="+mn-lt"/>
          <a:cs typeface="+mn-cs"/>
        </a:defRPr>
      </a:lvl6pPr>
      <a:lvl7pPr marL="1981200" indent="-177800" algn="l" rtl="0" fontAlgn="base">
        <a:spcBef>
          <a:spcPct val="20000"/>
        </a:spcBef>
        <a:spcAft>
          <a:spcPct val="0"/>
        </a:spcAft>
        <a:buChar char="»"/>
        <a:defRPr sz="1400">
          <a:solidFill>
            <a:schemeClr val="tx1"/>
          </a:solidFill>
          <a:latin typeface="+mn-lt"/>
          <a:cs typeface="+mn-cs"/>
        </a:defRPr>
      </a:lvl7pPr>
      <a:lvl8pPr marL="2438400" indent="-177800" algn="l" rtl="0" fontAlgn="base">
        <a:spcBef>
          <a:spcPct val="20000"/>
        </a:spcBef>
        <a:spcAft>
          <a:spcPct val="0"/>
        </a:spcAft>
        <a:buChar char="»"/>
        <a:defRPr sz="1400">
          <a:solidFill>
            <a:schemeClr val="tx1"/>
          </a:solidFill>
          <a:latin typeface="+mn-lt"/>
          <a:cs typeface="+mn-cs"/>
        </a:defRPr>
      </a:lvl8pPr>
      <a:lvl9pPr marL="2895600" indent="-177800" algn="l" rtl="0" fontAlgn="base">
        <a:spcBef>
          <a:spcPct val="20000"/>
        </a:spcBef>
        <a:spcAft>
          <a:spcPct val="0"/>
        </a:spcAft>
        <a:buChar char="»"/>
        <a:defRPr sz="14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lerks@15oldsquare.co.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447800" y="2819400"/>
            <a:ext cx="7010400" cy="609600"/>
          </a:xfrm>
        </p:spPr>
        <p:txBody>
          <a:bodyPr>
            <a:normAutofit fontScale="90000"/>
          </a:bodyPr>
          <a:lstStyle/>
          <a:p>
            <a:pPr>
              <a:defRPr/>
            </a:pPr>
            <a:r>
              <a:rPr dirty="0"/>
              <a:t>SDLT</a:t>
            </a:r>
            <a:br>
              <a:rPr dirty="0"/>
            </a:br>
            <a:endParaRPr dirty="0"/>
          </a:p>
        </p:txBody>
      </p:sp>
      <p:sp>
        <p:nvSpPr>
          <p:cNvPr id="6" name="Subtitle 5"/>
          <p:cNvSpPr>
            <a:spLocks noGrp="1"/>
          </p:cNvSpPr>
          <p:nvPr>
            <p:ph type="subTitle" idx="1"/>
          </p:nvPr>
        </p:nvSpPr>
        <p:spPr/>
        <p:txBody>
          <a:bodyPr/>
          <a:lstStyle/>
          <a:p>
            <a:pPr>
              <a:buFontTx/>
              <a:buNone/>
              <a:defRPr/>
            </a:pPr>
            <a:r>
              <a:rPr dirty="0"/>
              <a:t>Patrick Cannon</a:t>
            </a:r>
            <a:br>
              <a:rPr dirty="0"/>
            </a:br>
            <a:r>
              <a:rPr sz="2400" dirty="0">
                <a:hlinkClick r:id="rId3"/>
              </a:rPr>
              <a:t>clerks@15oldsquare.co.uk</a:t>
            </a:r>
            <a:r>
              <a:rPr sz="2400" dirty="0"/>
              <a:t> </a:t>
            </a:r>
          </a:p>
          <a:p>
            <a:pPr>
              <a:buFontTx/>
              <a:buNone/>
              <a:defRPr/>
            </a:pP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altLang="en-US" sz="2400" dirty="0"/>
              <a:t>Mixed Use</a:t>
            </a:r>
          </a:p>
        </p:txBody>
      </p:sp>
      <p:sp>
        <p:nvSpPr>
          <p:cNvPr id="4099" name="Content Placeholder 2"/>
          <p:cNvSpPr>
            <a:spLocks noGrp="1"/>
          </p:cNvSpPr>
          <p:nvPr>
            <p:ph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63538" indent="-363538" algn="just">
              <a:spcAft>
                <a:spcPts val="2400"/>
              </a:spcAft>
            </a:pPr>
            <a:r>
              <a:rPr lang="en-US" sz="2000" dirty="0"/>
              <a:t>Correct test is therefore whether the surplus land is required for the enjoyment of the dwelling rather than just a “nice to have”</a:t>
            </a:r>
          </a:p>
          <a:p>
            <a:pPr marL="363538" indent="-363538" algn="just">
              <a:spcAft>
                <a:spcPts val="2400"/>
              </a:spcAft>
            </a:pPr>
            <a:r>
              <a:rPr lang="en-GB" sz="2000" i="1" dirty="0" err="1"/>
              <a:t>Longson</a:t>
            </a:r>
            <a:r>
              <a:rPr lang="en-GB" sz="2000" i="1" dirty="0"/>
              <a:t> v Baker</a:t>
            </a:r>
            <a:r>
              <a:rPr lang="en-GB" sz="2000" dirty="0"/>
              <a:t> [2001] STC 6 and </a:t>
            </a:r>
            <a:r>
              <a:rPr lang="en-GB" sz="2000" i="1" dirty="0"/>
              <a:t>Re </a:t>
            </a:r>
            <a:r>
              <a:rPr lang="en-GB" sz="2000" i="1" dirty="0" err="1"/>
              <a:t>Newhill</a:t>
            </a:r>
            <a:r>
              <a:rPr lang="en-GB" sz="2000" i="1" dirty="0"/>
              <a:t> Compulsory Purchase Order 1937</a:t>
            </a:r>
            <a:r>
              <a:rPr lang="en-GB" sz="2000" dirty="0"/>
              <a:t> [1938] 2 All ER 163 at 167 clearly establish that if the larger area of land is not needed for the reasonable enjoyment of the dwelling then it will not be residential property. </a:t>
            </a:r>
          </a:p>
          <a:p>
            <a:pPr marL="363538" indent="-363538" algn="just">
              <a:spcAft>
                <a:spcPts val="2400"/>
              </a:spcAft>
            </a:pPr>
            <a:r>
              <a:rPr lang="en-US" sz="2000" dirty="0"/>
              <a:t>Would the loss of the land be a substantial deprivation?</a:t>
            </a:r>
          </a:p>
          <a:p>
            <a:pPr marL="363538" indent="-363538" algn="just">
              <a:spcAft>
                <a:spcPts val="2400"/>
              </a:spcAft>
            </a:pPr>
            <a:r>
              <a:rPr lang="en-US" sz="2000" dirty="0"/>
              <a:t>Disclosure letter to HMRC?</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altLang="en-US" sz="2400" dirty="0"/>
              <a:t>Mixed Use: SDLT v CGT</a:t>
            </a:r>
          </a:p>
        </p:txBody>
      </p:sp>
      <p:sp>
        <p:nvSpPr>
          <p:cNvPr id="4099" name="Content Placeholder 2"/>
          <p:cNvSpPr>
            <a:spLocks noGrp="1"/>
          </p:cNvSpPr>
          <p:nvPr>
            <p:ph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63538" indent="-363538" algn="just">
              <a:spcAft>
                <a:spcPts val="2400"/>
              </a:spcAft>
            </a:pPr>
            <a:r>
              <a:rPr lang="en-US" sz="2000" dirty="0"/>
              <a:t>Tension between CGT main residence exemption (wider interpretation) and SDLT (restrictive interpretation)</a:t>
            </a:r>
          </a:p>
          <a:p>
            <a:pPr marL="363538" indent="-363538" algn="just">
              <a:spcAft>
                <a:spcPts val="2400"/>
              </a:spcAft>
            </a:pPr>
            <a:r>
              <a:rPr lang="en-US" sz="2000" dirty="0"/>
              <a:t>Adopting restrictive interpretation at purchase to </a:t>
            </a:r>
            <a:r>
              <a:rPr lang="en-US" sz="2000" dirty="0" err="1"/>
              <a:t>minimise</a:t>
            </a:r>
            <a:r>
              <a:rPr lang="en-US" sz="2000" dirty="0"/>
              <a:t> SDLT reduces area benefiting from PPR exemption on later disposal? Not if HMRC are now insisting on asymmetrical treatment</a:t>
            </a:r>
          </a:p>
          <a:p>
            <a:pPr marL="363538" indent="-363538" algn="just">
              <a:spcAft>
                <a:spcPts val="2400"/>
              </a:spcAft>
            </a:pPr>
            <a:r>
              <a:rPr lang="en-US" sz="2000" dirty="0"/>
              <a:t>Conflict between seller’s and buyer’s treatment?</a:t>
            </a:r>
          </a:p>
          <a:p>
            <a:pPr marL="363538" indent="-363538" algn="just">
              <a:spcAft>
                <a:spcPts val="2400"/>
              </a:spcAft>
            </a:pPr>
            <a:r>
              <a:rPr lang="en-US" sz="2000" dirty="0"/>
              <a:t>Widespread misconception that country houses with acres carry hefty SDLT bills when top rate is often 5%</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i="1" dirty="0"/>
              <a:t>Project Blue Ltd v HMRC </a:t>
            </a:r>
            <a:r>
              <a:rPr lang="en-GB" sz="2400" dirty="0"/>
              <a:t>[2018] UKSC 30</a:t>
            </a:r>
          </a:p>
        </p:txBody>
      </p:sp>
      <p:sp>
        <p:nvSpPr>
          <p:cNvPr id="3" name="Content Placeholder 2"/>
          <p:cNvSpPr>
            <a:spLocks noGrp="1"/>
          </p:cNvSpPr>
          <p:nvPr>
            <p:ph idx="1"/>
          </p:nvPr>
        </p:nvSpPr>
        <p:spPr>
          <a:xfrm>
            <a:off x="457200" y="1486242"/>
            <a:ext cx="8229600" cy="4464496"/>
          </a:xfrm>
        </p:spPr>
        <p:txBody>
          <a:bodyPr>
            <a:noAutofit/>
          </a:bodyPr>
          <a:lstStyle/>
          <a:p>
            <a:pPr marL="361950" indent="-361950" algn="just">
              <a:spcAft>
                <a:spcPts val="2400"/>
              </a:spcAft>
            </a:pPr>
            <a:r>
              <a:rPr lang="en-GB" sz="2000" dirty="0"/>
              <a:t>Sale of Chelsea Barracks for £959m by the Ministry of Defence to property developers in 2008</a:t>
            </a:r>
          </a:p>
          <a:p>
            <a:pPr marL="361950" indent="-361950" algn="just">
              <a:spcAft>
                <a:spcPts val="2400"/>
              </a:spcAft>
            </a:pPr>
            <a:r>
              <a:rPr lang="en-GB" sz="2000" dirty="0"/>
              <a:t>SDLT savings scheme combined exemption for a sub-sale with the exemptions for sharia funding intending that no SDLT payable </a:t>
            </a:r>
          </a:p>
          <a:p>
            <a:pPr marL="361950" indent="-361950" algn="just">
              <a:spcAft>
                <a:spcPts val="2400"/>
              </a:spcAft>
            </a:pPr>
            <a:r>
              <a:rPr lang="en-GB" sz="2000" dirty="0"/>
              <a:t>Taxpayer “won” in CoA by arguing that because its tax scheme failed tax was payable and so s75A could not apply </a:t>
            </a:r>
          </a:p>
          <a:p>
            <a:pPr marL="361950" indent="-361950" algn="just">
              <a:spcAft>
                <a:spcPts val="2400"/>
              </a:spcAft>
            </a:pPr>
            <a:r>
              <a:rPr lang="en-GB" sz="2000" dirty="0"/>
              <a:t>Taxpayer also argued successfully that HMRC had assessed the “wrong” taxpayer and so were now out of time so no SDLT was payable despite failed scheme</a:t>
            </a:r>
          </a:p>
          <a:p>
            <a:pPr marL="361950" indent="-361950" algn="just">
              <a:spcAft>
                <a:spcPts val="2400"/>
              </a:spcAft>
              <a:buNone/>
            </a:pPr>
            <a:br>
              <a:rPr lang="en-GB" sz="2000" dirty="0"/>
            </a:br>
            <a:br>
              <a:rPr lang="en-GB" sz="2000" dirty="0"/>
            </a:br>
            <a:endParaRPr lang="en-GB" sz="2000" dirty="0"/>
          </a:p>
          <a:p>
            <a:pPr marL="0" indent="0">
              <a:buNone/>
            </a:pPr>
            <a:endParaRPr lang="en-GB" sz="2000" dirty="0"/>
          </a:p>
          <a:p>
            <a:endParaRPr lang="en-GB" sz="2000" dirty="0"/>
          </a:p>
        </p:txBody>
      </p:sp>
    </p:spTree>
    <p:extLst>
      <p:ext uri="{BB962C8B-B14F-4D97-AF65-F5344CB8AC3E}">
        <p14:creationId xmlns:p14="http://schemas.microsoft.com/office/powerpoint/2010/main" val="928827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581400" y="1461815"/>
            <a:ext cx="1704313" cy="461665"/>
          </a:xfrm>
          <a:prstGeom prst="rect">
            <a:avLst/>
          </a:prstGeom>
          <a:noFill/>
        </p:spPr>
        <p:txBody>
          <a:bodyPr wrap="none" rtlCol="0">
            <a:spAutoFit/>
          </a:bodyPr>
          <a:lstStyle/>
          <a:p>
            <a:r>
              <a:rPr lang="en-GB" sz="2400" b="1" u="sng" dirty="0">
                <a:latin typeface="Calibri" pitchFamily="34" charset="0"/>
              </a:rPr>
              <a:t>The scheme</a:t>
            </a:r>
          </a:p>
        </p:txBody>
      </p:sp>
      <p:grpSp>
        <p:nvGrpSpPr>
          <p:cNvPr id="13" name="Group 29"/>
          <p:cNvGrpSpPr/>
          <p:nvPr/>
        </p:nvGrpSpPr>
        <p:grpSpPr>
          <a:xfrm>
            <a:off x="303605" y="473756"/>
            <a:ext cx="8424936" cy="4640847"/>
            <a:chOff x="395536" y="764704"/>
            <a:chExt cx="8424936" cy="4640847"/>
          </a:xfrm>
        </p:grpSpPr>
        <p:sp>
          <p:nvSpPr>
            <p:cNvPr id="36" name="Arc 35"/>
            <p:cNvSpPr/>
            <p:nvPr/>
          </p:nvSpPr>
          <p:spPr>
            <a:xfrm rot="2043989" flipV="1">
              <a:off x="3419742" y="764704"/>
              <a:ext cx="5061540" cy="4190910"/>
            </a:xfrm>
            <a:prstGeom prst="arc">
              <a:avLst/>
            </a:prstGeom>
            <a:ln w="12700">
              <a:solidFill>
                <a:schemeClr val="tx1"/>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nvGrpSpPr>
            <p:cNvPr id="14" name="Group 27"/>
            <p:cNvGrpSpPr/>
            <p:nvPr/>
          </p:nvGrpSpPr>
          <p:grpSpPr>
            <a:xfrm>
              <a:off x="395536" y="2410022"/>
              <a:ext cx="8424936" cy="2995529"/>
              <a:chOff x="395536" y="2430804"/>
              <a:chExt cx="8424936" cy="2995529"/>
            </a:xfrm>
          </p:grpSpPr>
          <p:sp>
            <p:nvSpPr>
              <p:cNvPr id="2" name="TextBox 1"/>
              <p:cNvSpPr txBox="1"/>
              <p:nvPr/>
            </p:nvSpPr>
            <p:spPr>
              <a:xfrm>
                <a:off x="395536" y="2430804"/>
                <a:ext cx="1615314" cy="307777"/>
              </a:xfrm>
              <a:prstGeom prst="rect">
                <a:avLst/>
              </a:prstGeom>
              <a:noFill/>
            </p:spPr>
            <p:txBody>
              <a:bodyPr wrap="none" rtlCol="0">
                <a:spAutoFit/>
              </a:bodyPr>
              <a:lstStyle/>
              <a:p>
                <a:r>
                  <a:rPr lang="en-GB" sz="1400" u="sng" dirty="0"/>
                  <a:t>31</a:t>
                </a:r>
                <a:r>
                  <a:rPr lang="en-GB" sz="1400" u="sng" baseline="30000" dirty="0"/>
                  <a:t>st</a:t>
                </a:r>
                <a:r>
                  <a:rPr lang="en-GB" sz="1400" u="sng" dirty="0"/>
                  <a:t> </a:t>
                </a:r>
                <a:r>
                  <a:rPr lang="en-GB" sz="1400" u="sng" dirty="0">
                    <a:latin typeface="Calibri" pitchFamily="34" charset="0"/>
                  </a:rPr>
                  <a:t>January</a:t>
                </a:r>
                <a:r>
                  <a:rPr lang="en-GB" sz="1400" u="sng" dirty="0"/>
                  <a:t>, 2008</a:t>
                </a:r>
              </a:p>
            </p:txBody>
          </p:sp>
          <p:sp>
            <p:nvSpPr>
              <p:cNvPr id="4" name="TextBox 3"/>
              <p:cNvSpPr txBox="1"/>
              <p:nvPr/>
            </p:nvSpPr>
            <p:spPr>
              <a:xfrm>
                <a:off x="2650173" y="3754377"/>
                <a:ext cx="692818" cy="307777"/>
              </a:xfrm>
              <a:prstGeom prst="rect">
                <a:avLst/>
              </a:prstGeom>
              <a:noFill/>
            </p:spPr>
            <p:txBody>
              <a:bodyPr wrap="none" rtlCol="0">
                <a:spAutoFit/>
              </a:bodyPr>
              <a:lstStyle/>
              <a:p>
                <a:r>
                  <a:rPr lang="en-GB" sz="1400" dirty="0">
                    <a:latin typeface="Calibri" pitchFamily="34" charset="0"/>
                  </a:rPr>
                  <a:t>£</a:t>
                </a:r>
                <a:r>
                  <a:rPr lang="en-GB" sz="1400" dirty="0" err="1">
                    <a:latin typeface="Calibri" pitchFamily="34" charset="0"/>
                  </a:rPr>
                  <a:t>959m</a:t>
                </a:r>
                <a:endParaRPr lang="en-GB" sz="1400" dirty="0">
                  <a:latin typeface="Calibri" pitchFamily="34" charset="0"/>
                </a:endParaRPr>
              </a:p>
            </p:txBody>
          </p:sp>
          <p:sp>
            <p:nvSpPr>
              <p:cNvPr id="5" name="TextBox 4"/>
              <p:cNvSpPr txBox="1"/>
              <p:nvPr/>
            </p:nvSpPr>
            <p:spPr>
              <a:xfrm>
                <a:off x="2430477" y="4178976"/>
                <a:ext cx="1189365" cy="307777"/>
              </a:xfrm>
              <a:prstGeom prst="rect">
                <a:avLst/>
              </a:prstGeom>
              <a:noFill/>
            </p:spPr>
            <p:txBody>
              <a:bodyPr wrap="none" rtlCol="0">
                <a:spAutoFit/>
              </a:bodyPr>
              <a:lstStyle/>
              <a:p>
                <a:r>
                  <a:rPr lang="en-GB" sz="1400" dirty="0">
                    <a:latin typeface="Calibri" pitchFamily="34" charset="0"/>
                  </a:rPr>
                  <a:t>Freehold Sale</a:t>
                </a:r>
              </a:p>
            </p:txBody>
          </p:sp>
          <p:sp>
            <p:nvSpPr>
              <p:cNvPr id="6" name="TextBox 5"/>
              <p:cNvSpPr txBox="1"/>
              <p:nvPr/>
            </p:nvSpPr>
            <p:spPr>
              <a:xfrm>
                <a:off x="5508228" y="4221088"/>
                <a:ext cx="1521186" cy="307777"/>
              </a:xfrm>
              <a:prstGeom prst="rect">
                <a:avLst/>
              </a:prstGeom>
              <a:noFill/>
            </p:spPr>
            <p:txBody>
              <a:bodyPr wrap="none" rtlCol="0">
                <a:spAutoFit/>
              </a:bodyPr>
              <a:lstStyle/>
              <a:p>
                <a:r>
                  <a:rPr lang="en-GB" sz="1400" dirty="0">
                    <a:latin typeface="Calibri" pitchFamily="34" charset="0"/>
                  </a:rPr>
                  <a:t>Freehold Sub-Sale</a:t>
                </a:r>
              </a:p>
            </p:txBody>
          </p:sp>
          <p:sp>
            <p:nvSpPr>
              <p:cNvPr id="7" name="TextBox 6"/>
              <p:cNvSpPr txBox="1"/>
              <p:nvPr/>
            </p:nvSpPr>
            <p:spPr>
              <a:xfrm>
                <a:off x="5864512" y="3796489"/>
                <a:ext cx="784189" cy="307777"/>
              </a:xfrm>
              <a:prstGeom prst="rect">
                <a:avLst/>
              </a:prstGeom>
              <a:noFill/>
            </p:spPr>
            <p:txBody>
              <a:bodyPr wrap="none" rtlCol="0">
                <a:spAutoFit/>
              </a:bodyPr>
              <a:lstStyle/>
              <a:p>
                <a:r>
                  <a:rPr lang="en-GB" sz="1400" dirty="0">
                    <a:latin typeface="Calibri" pitchFamily="34" charset="0"/>
                  </a:rPr>
                  <a:t>£</a:t>
                </a:r>
                <a:r>
                  <a:rPr lang="en-GB" sz="1400" dirty="0" err="1">
                    <a:latin typeface="Calibri" pitchFamily="34" charset="0"/>
                  </a:rPr>
                  <a:t>1.25bn</a:t>
                </a:r>
                <a:endParaRPr lang="en-GB" sz="1400" dirty="0">
                  <a:latin typeface="Calibri" pitchFamily="34" charset="0"/>
                </a:endParaRPr>
              </a:p>
            </p:txBody>
          </p:sp>
          <p:sp>
            <p:nvSpPr>
              <p:cNvPr id="8" name="TextBox 7"/>
              <p:cNvSpPr txBox="1"/>
              <p:nvPr/>
            </p:nvSpPr>
            <p:spPr>
              <a:xfrm>
                <a:off x="5055654" y="5118556"/>
                <a:ext cx="2545505" cy="307777"/>
              </a:xfrm>
              <a:prstGeom prst="rect">
                <a:avLst/>
              </a:prstGeom>
              <a:noFill/>
            </p:spPr>
            <p:txBody>
              <a:bodyPr wrap="none" rtlCol="0">
                <a:spAutoFit/>
              </a:bodyPr>
              <a:lstStyle/>
              <a:p>
                <a:r>
                  <a:rPr lang="en-GB" sz="1400" dirty="0">
                    <a:latin typeface="Calibri" pitchFamily="34" charset="0"/>
                  </a:rPr>
                  <a:t>+ options to re-acquire freehold</a:t>
                </a:r>
              </a:p>
            </p:txBody>
          </p:sp>
          <p:sp>
            <p:nvSpPr>
              <p:cNvPr id="9" name="TextBox 8"/>
              <p:cNvSpPr txBox="1"/>
              <p:nvPr/>
            </p:nvSpPr>
            <p:spPr>
              <a:xfrm>
                <a:off x="5742687" y="4776293"/>
                <a:ext cx="1248675" cy="307777"/>
              </a:xfrm>
              <a:prstGeom prst="rect">
                <a:avLst/>
              </a:prstGeom>
              <a:noFill/>
            </p:spPr>
            <p:txBody>
              <a:bodyPr wrap="none" rtlCol="0">
                <a:spAutoFit/>
              </a:bodyPr>
              <a:lstStyle/>
              <a:p>
                <a:r>
                  <a:rPr lang="en-GB" sz="1400" dirty="0">
                    <a:latin typeface="Calibri" pitchFamily="34" charset="0"/>
                  </a:rPr>
                  <a:t>999 year lease</a:t>
                </a:r>
              </a:p>
            </p:txBody>
          </p:sp>
          <p:sp>
            <p:nvSpPr>
              <p:cNvPr id="12" name="Rounded Rectangle 11"/>
              <p:cNvSpPr/>
              <p:nvPr/>
            </p:nvSpPr>
            <p:spPr>
              <a:xfrm>
                <a:off x="443660" y="3703510"/>
                <a:ext cx="1832588" cy="849197"/>
              </a:xfrm>
              <a:prstGeom prst="roundRect">
                <a:avLst/>
              </a:prstGeom>
              <a:solidFill>
                <a:schemeClr val="accent5"/>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p:cNvSpPr txBox="1"/>
              <p:nvPr/>
            </p:nvSpPr>
            <p:spPr>
              <a:xfrm>
                <a:off x="425849" y="3969330"/>
                <a:ext cx="1861343" cy="338554"/>
              </a:xfrm>
              <a:prstGeom prst="rect">
                <a:avLst/>
              </a:prstGeom>
              <a:noFill/>
            </p:spPr>
            <p:txBody>
              <a:bodyPr wrap="none" rtlCol="0">
                <a:spAutoFit/>
              </a:bodyPr>
              <a:lstStyle/>
              <a:p>
                <a:r>
                  <a:rPr lang="en-GB" sz="1600" b="1" dirty="0">
                    <a:latin typeface="Calibri" pitchFamily="34" charset="0"/>
                  </a:rPr>
                  <a:t>Ministry of Defence</a:t>
                </a:r>
              </a:p>
            </p:txBody>
          </p:sp>
          <p:cxnSp>
            <p:nvCxnSpPr>
              <p:cNvPr id="21" name="Straight Arrow Connector 20"/>
              <p:cNvCxnSpPr/>
              <p:nvPr/>
            </p:nvCxnSpPr>
            <p:spPr>
              <a:xfrm>
                <a:off x="2271121" y="4128109"/>
                <a:ext cx="1439326"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Rounded Rectangle 24"/>
              <p:cNvSpPr/>
              <p:nvPr/>
            </p:nvSpPr>
            <p:spPr>
              <a:xfrm>
                <a:off x="3710447" y="3703510"/>
                <a:ext cx="1832588" cy="849197"/>
              </a:xfrm>
              <a:prstGeom prst="roundRect">
                <a:avLst/>
              </a:prstGeom>
              <a:solidFill>
                <a:schemeClr val="accent5"/>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Box 25"/>
              <p:cNvSpPr txBox="1"/>
              <p:nvPr/>
            </p:nvSpPr>
            <p:spPr>
              <a:xfrm>
                <a:off x="3864676" y="3969330"/>
                <a:ext cx="1520866" cy="338554"/>
              </a:xfrm>
              <a:prstGeom prst="rect">
                <a:avLst/>
              </a:prstGeom>
              <a:noFill/>
            </p:spPr>
            <p:txBody>
              <a:bodyPr wrap="none" rtlCol="0">
                <a:spAutoFit/>
              </a:bodyPr>
              <a:lstStyle/>
              <a:p>
                <a:r>
                  <a:rPr lang="en-GB" sz="1600" b="1" dirty="0">
                    <a:latin typeface="Calibri" pitchFamily="34" charset="0"/>
                  </a:rPr>
                  <a:t>Project Blue Ltd</a:t>
                </a:r>
              </a:p>
            </p:txBody>
          </p:sp>
          <p:sp>
            <p:nvSpPr>
              <p:cNvPr id="31" name="Rounded Rectangle 30"/>
              <p:cNvSpPr/>
              <p:nvPr/>
            </p:nvSpPr>
            <p:spPr>
              <a:xfrm>
                <a:off x="6987884" y="3703510"/>
                <a:ext cx="1832588" cy="849197"/>
              </a:xfrm>
              <a:prstGeom prst="roundRect">
                <a:avLst/>
              </a:prstGeom>
              <a:solidFill>
                <a:schemeClr val="accent5"/>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TextBox 31"/>
              <p:cNvSpPr txBox="1"/>
              <p:nvPr/>
            </p:nvSpPr>
            <p:spPr>
              <a:xfrm>
                <a:off x="7527081" y="3819590"/>
                <a:ext cx="732894" cy="584775"/>
              </a:xfrm>
              <a:prstGeom prst="rect">
                <a:avLst/>
              </a:prstGeom>
              <a:noFill/>
            </p:spPr>
            <p:txBody>
              <a:bodyPr wrap="none" rtlCol="0">
                <a:spAutoFit/>
              </a:bodyPr>
              <a:lstStyle/>
              <a:p>
                <a:pPr algn="ctr"/>
                <a:r>
                  <a:rPr lang="en-GB" sz="1600" b="1" dirty="0">
                    <a:latin typeface="Calibri" pitchFamily="34" charset="0"/>
                  </a:rPr>
                  <a:t>MAR</a:t>
                </a:r>
                <a:br>
                  <a:rPr lang="en-GB" sz="1600" b="1" dirty="0">
                    <a:latin typeface="Calibri" pitchFamily="34" charset="0"/>
                  </a:rPr>
                </a:br>
                <a:r>
                  <a:rPr lang="en-GB" sz="1600" b="1" dirty="0">
                    <a:latin typeface="Calibri" pitchFamily="34" charset="0"/>
                  </a:rPr>
                  <a:t>(bank)</a:t>
                </a:r>
              </a:p>
            </p:txBody>
          </p:sp>
          <p:cxnSp>
            <p:nvCxnSpPr>
              <p:cNvPr id="35" name="Straight Arrow Connector 34"/>
              <p:cNvCxnSpPr/>
              <p:nvPr/>
            </p:nvCxnSpPr>
            <p:spPr>
              <a:xfrm>
                <a:off x="5543035" y="4128109"/>
                <a:ext cx="1439326"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sp>
        <p:nvSpPr>
          <p:cNvPr id="23" name="Title 1"/>
          <p:cNvSpPr txBox="1">
            <a:spLocks/>
          </p:cNvSpPr>
          <p:nvPr/>
        </p:nvSpPr>
        <p:spPr>
          <a:xfrm>
            <a:off x="228600" y="161925"/>
            <a:ext cx="8686800" cy="609600"/>
          </a:xfrm>
          <a:prstGeom prst="rect">
            <a:avLst/>
          </a:prstGeom>
        </p:spPr>
        <p:txBody>
          <a:bodyPr>
            <a:no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kumimoji="0" lang="en-GB" sz="2400" b="0" u="none" strike="noStrike" kern="0" cap="none" spc="0" normalizeH="0" baseline="0" noProof="0" dirty="0">
                <a:ln>
                  <a:noFill/>
                </a:ln>
                <a:solidFill>
                  <a:schemeClr val="tx1"/>
                </a:solidFill>
                <a:effectLst/>
                <a:uLnTx/>
                <a:uFillTx/>
                <a:latin typeface="Calibri" pitchFamily="34" charset="0"/>
                <a:ea typeface="+mj-ea"/>
                <a:cs typeface="+mj-cs"/>
              </a:rPr>
              <a:t>Project Blue Limited</a:t>
            </a:r>
          </a:p>
        </p:txBody>
      </p:sp>
    </p:spTree>
    <p:extLst>
      <p:ext uri="{BB962C8B-B14F-4D97-AF65-F5344CB8AC3E}">
        <p14:creationId xmlns:p14="http://schemas.microsoft.com/office/powerpoint/2010/main" val="24787613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3"/>
          <p:cNvGrpSpPr/>
          <p:nvPr/>
        </p:nvGrpSpPr>
        <p:grpSpPr>
          <a:xfrm>
            <a:off x="436064" y="2974493"/>
            <a:ext cx="8312399" cy="2389673"/>
            <a:chOff x="436064" y="2829019"/>
            <a:chExt cx="8312399" cy="2389673"/>
          </a:xfrm>
        </p:grpSpPr>
        <p:sp>
          <p:nvSpPr>
            <p:cNvPr id="8" name="TextBox 7"/>
            <p:cNvSpPr txBox="1"/>
            <p:nvPr/>
          </p:nvSpPr>
          <p:spPr>
            <a:xfrm>
              <a:off x="6804248" y="3833697"/>
              <a:ext cx="1944215" cy="1384995"/>
            </a:xfrm>
            <a:prstGeom prst="rect">
              <a:avLst/>
            </a:prstGeom>
            <a:noFill/>
          </p:spPr>
          <p:txBody>
            <a:bodyPr wrap="square" rtlCol="0">
              <a:spAutoFit/>
            </a:bodyPr>
            <a:lstStyle/>
            <a:p>
              <a:r>
                <a:rPr lang="en-GB" sz="1400" dirty="0">
                  <a:latin typeface="Calibri" pitchFamily="34" charset="0"/>
                </a:rPr>
                <a:t>S71A Exemption failed so SDLT arose on £1.25bn and section 75A therefore not relevant (but HMRC out of time to assess MAR)</a:t>
              </a:r>
            </a:p>
          </p:txBody>
        </p:sp>
        <p:sp>
          <p:nvSpPr>
            <p:cNvPr id="12" name="Rounded Rectangle 11"/>
            <p:cNvSpPr/>
            <p:nvPr/>
          </p:nvSpPr>
          <p:spPr>
            <a:xfrm>
              <a:off x="467544" y="2829019"/>
              <a:ext cx="1780103" cy="875295"/>
            </a:xfrm>
            <a:prstGeom prst="roundRect">
              <a:avLst/>
            </a:prstGeom>
            <a:solidFill>
              <a:schemeClr val="accent5"/>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latin typeface="Calibri" pitchFamily="34" charset="0"/>
              </a:endParaRPr>
            </a:p>
          </p:txBody>
        </p:sp>
        <p:sp>
          <p:nvSpPr>
            <p:cNvPr id="11" name="TextBox 10"/>
            <p:cNvSpPr txBox="1"/>
            <p:nvPr/>
          </p:nvSpPr>
          <p:spPr>
            <a:xfrm>
              <a:off x="436064" y="3079608"/>
              <a:ext cx="1861343" cy="338554"/>
            </a:xfrm>
            <a:prstGeom prst="rect">
              <a:avLst/>
            </a:prstGeom>
            <a:noFill/>
          </p:spPr>
          <p:txBody>
            <a:bodyPr wrap="none" rtlCol="0">
              <a:spAutoFit/>
            </a:bodyPr>
            <a:lstStyle/>
            <a:p>
              <a:r>
                <a:rPr lang="en-GB" sz="1600" b="1" dirty="0">
                  <a:latin typeface="Calibri" pitchFamily="34" charset="0"/>
                </a:rPr>
                <a:t>Ministry of Defence</a:t>
              </a:r>
            </a:p>
          </p:txBody>
        </p:sp>
        <p:sp>
          <p:nvSpPr>
            <p:cNvPr id="25" name="Rounded Rectangle 24"/>
            <p:cNvSpPr/>
            <p:nvPr/>
          </p:nvSpPr>
          <p:spPr>
            <a:xfrm>
              <a:off x="3640772" y="2829019"/>
              <a:ext cx="1780103" cy="875295"/>
            </a:xfrm>
            <a:prstGeom prst="roundRect">
              <a:avLst/>
            </a:prstGeom>
            <a:solidFill>
              <a:schemeClr val="accent5"/>
            </a:solidFill>
            <a:ln w="19050">
              <a:solidFill>
                <a:schemeClr val="tx1"/>
              </a:solidFill>
              <a:prstDash val="sysDot"/>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26" name="TextBox 25"/>
            <p:cNvSpPr txBox="1"/>
            <p:nvPr/>
          </p:nvSpPr>
          <p:spPr>
            <a:xfrm>
              <a:off x="3757647" y="2974310"/>
              <a:ext cx="1520866" cy="584775"/>
            </a:xfrm>
            <a:prstGeom prst="rect">
              <a:avLst/>
            </a:prstGeom>
            <a:noFill/>
            <a:ln>
              <a:noFill/>
              <a:prstDash val="sysDot"/>
            </a:ln>
          </p:spPr>
          <p:txBody>
            <a:bodyPr wrap="none" rtlCol="0">
              <a:spAutoFit/>
            </a:bodyPr>
            <a:lstStyle/>
            <a:p>
              <a:pPr algn="ctr"/>
              <a:r>
                <a:rPr lang="en-GB" sz="1600" b="1" dirty="0">
                  <a:latin typeface="Calibri" pitchFamily="34" charset="0"/>
                </a:rPr>
                <a:t>Project Blue Ltd</a:t>
              </a:r>
            </a:p>
            <a:p>
              <a:pPr algn="ctr"/>
              <a:r>
                <a:rPr lang="en-GB" sz="1600" dirty="0">
                  <a:latin typeface="Calibri" pitchFamily="34" charset="0"/>
                </a:rPr>
                <a:t>(Disregarded)</a:t>
              </a:r>
            </a:p>
          </p:txBody>
        </p:sp>
        <p:sp>
          <p:nvSpPr>
            <p:cNvPr id="31" name="Rounded Rectangle 30"/>
            <p:cNvSpPr/>
            <p:nvPr/>
          </p:nvSpPr>
          <p:spPr>
            <a:xfrm>
              <a:off x="6824345" y="2829019"/>
              <a:ext cx="1780103" cy="875295"/>
            </a:xfrm>
            <a:prstGeom prst="roundRect">
              <a:avLst/>
            </a:prstGeom>
            <a:solidFill>
              <a:schemeClr val="accent5"/>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itchFamily="34" charset="0"/>
              </a:endParaRPr>
            </a:p>
          </p:txBody>
        </p:sp>
        <p:sp>
          <p:nvSpPr>
            <p:cNvPr id="32" name="TextBox 31"/>
            <p:cNvSpPr txBox="1"/>
            <p:nvPr/>
          </p:nvSpPr>
          <p:spPr>
            <a:xfrm>
              <a:off x="7337605" y="2948666"/>
              <a:ext cx="732893" cy="584775"/>
            </a:xfrm>
            <a:prstGeom prst="rect">
              <a:avLst/>
            </a:prstGeom>
            <a:noFill/>
          </p:spPr>
          <p:txBody>
            <a:bodyPr wrap="none" rtlCol="0">
              <a:spAutoFit/>
            </a:bodyPr>
            <a:lstStyle/>
            <a:p>
              <a:pPr algn="ctr"/>
              <a:r>
                <a:rPr lang="en-GB" sz="1600" b="1" dirty="0">
                  <a:latin typeface="Calibri" pitchFamily="34" charset="0"/>
                </a:rPr>
                <a:t>MAR</a:t>
              </a:r>
              <a:br>
                <a:rPr lang="en-GB" sz="1600" b="1" dirty="0">
                  <a:latin typeface="Calibri" pitchFamily="34" charset="0"/>
                </a:rPr>
              </a:br>
              <a:r>
                <a:rPr lang="en-GB" sz="1600" b="1" dirty="0">
                  <a:latin typeface="Calibri" pitchFamily="34" charset="0"/>
                </a:rPr>
                <a:t>(bank)</a:t>
              </a:r>
            </a:p>
          </p:txBody>
        </p:sp>
        <p:cxnSp>
          <p:nvCxnSpPr>
            <p:cNvPr id="28" name="Elbow Connector 27"/>
            <p:cNvCxnSpPr>
              <a:stCxn id="12" idx="3"/>
            </p:cNvCxnSpPr>
            <p:nvPr/>
          </p:nvCxnSpPr>
          <p:spPr>
            <a:xfrm>
              <a:off x="2247647" y="3266666"/>
              <a:ext cx="4256769" cy="877542"/>
            </a:xfrm>
            <a:prstGeom prst="bentConnector3">
              <a:avLst>
                <a:gd name="adj1" fmla="val 6497"/>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6504416" y="3267789"/>
              <a:ext cx="0" cy="87529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endCxn id="31" idx="1"/>
            </p:cNvCxnSpPr>
            <p:nvPr/>
          </p:nvCxnSpPr>
          <p:spPr>
            <a:xfrm flipV="1">
              <a:off x="6504416" y="3266666"/>
              <a:ext cx="319928" cy="1123"/>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3857248" y="4143085"/>
              <a:ext cx="1189365" cy="307777"/>
            </a:xfrm>
            <a:prstGeom prst="rect">
              <a:avLst/>
            </a:prstGeom>
            <a:noFill/>
          </p:spPr>
          <p:txBody>
            <a:bodyPr wrap="none" rtlCol="0">
              <a:spAutoFit/>
            </a:bodyPr>
            <a:lstStyle/>
            <a:p>
              <a:r>
                <a:rPr lang="en-GB" sz="1400" dirty="0">
                  <a:latin typeface="Calibri" pitchFamily="34" charset="0"/>
                </a:rPr>
                <a:t>Freehold Sale</a:t>
              </a:r>
            </a:p>
          </p:txBody>
        </p:sp>
        <p:sp>
          <p:nvSpPr>
            <p:cNvPr id="48" name="TextBox 47"/>
            <p:cNvSpPr txBox="1"/>
            <p:nvPr/>
          </p:nvSpPr>
          <p:spPr>
            <a:xfrm>
              <a:off x="4035333" y="3833697"/>
              <a:ext cx="784189" cy="307777"/>
            </a:xfrm>
            <a:prstGeom prst="rect">
              <a:avLst/>
            </a:prstGeom>
            <a:noFill/>
          </p:spPr>
          <p:txBody>
            <a:bodyPr wrap="none" rtlCol="0">
              <a:spAutoFit/>
            </a:bodyPr>
            <a:lstStyle/>
            <a:p>
              <a:r>
                <a:rPr lang="en-GB" sz="1400" dirty="0">
                  <a:latin typeface="Calibri" pitchFamily="34" charset="0"/>
                </a:rPr>
                <a:t>£</a:t>
              </a:r>
              <a:r>
                <a:rPr lang="en-GB" sz="1400" dirty="0" err="1">
                  <a:latin typeface="Calibri" pitchFamily="34" charset="0"/>
                </a:rPr>
                <a:t>1.25bn</a:t>
              </a:r>
              <a:endParaRPr lang="en-GB" sz="1400" dirty="0">
                <a:latin typeface="Calibri" pitchFamily="34" charset="0"/>
              </a:endParaRPr>
            </a:p>
          </p:txBody>
        </p:sp>
      </p:grpSp>
      <p:sp>
        <p:nvSpPr>
          <p:cNvPr id="22" name="TextBox 21"/>
          <p:cNvSpPr txBox="1"/>
          <p:nvPr/>
        </p:nvSpPr>
        <p:spPr>
          <a:xfrm>
            <a:off x="2757035" y="1524161"/>
            <a:ext cx="3316934" cy="461665"/>
          </a:xfrm>
          <a:prstGeom prst="rect">
            <a:avLst/>
          </a:prstGeom>
          <a:noFill/>
        </p:spPr>
        <p:txBody>
          <a:bodyPr wrap="none" rtlCol="0">
            <a:spAutoFit/>
          </a:bodyPr>
          <a:lstStyle/>
          <a:p>
            <a:r>
              <a:rPr lang="en-GB" sz="2400" b="1" u="sng" dirty="0">
                <a:latin typeface="Calibri" pitchFamily="34" charset="0"/>
              </a:rPr>
              <a:t>Court of Appeal decision</a:t>
            </a:r>
          </a:p>
        </p:txBody>
      </p:sp>
      <p:sp>
        <p:nvSpPr>
          <p:cNvPr id="18" name="Title 1"/>
          <p:cNvSpPr txBox="1">
            <a:spLocks/>
          </p:cNvSpPr>
          <p:nvPr/>
        </p:nvSpPr>
        <p:spPr>
          <a:xfrm>
            <a:off x="228600" y="161925"/>
            <a:ext cx="8686800" cy="609600"/>
          </a:xfrm>
          <a:prstGeom prst="rect">
            <a:avLst/>
          </a:prstGeom>
        </p:spPr>
        <p:txBody>
          <a:bodyPr>
            <a:no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kumimoji="0" lang="en-GB" sz="2400" b="0" u="none" strike="noStrike" kern="0" cap="none" spc="0" normalizeH="0" baseline="0" noProof="0" dirty="0">
                <a:ln>
                  <a:noFill/>
                </a:ln>
                <a:solidFill>
                  <a:schemeClr val="tx1"/>
                </a:solidFill>
                <a:effectLst/>
                <a:uLnTx/>
                <a:uFillTx/>
                <a:latin typeface="Calibri" pitchFamily="34" charset="0"/>
                <a:ea typeface="+mj-ea"/>
                <a:cs typeface="+mj-cs"/>
              </a:rPr>
              <a:t>Project Blue Limited</a:t>
            </a:r>
          </a:p>
        </p:txBody>
      </p:sp>
    </p:spTree>
    <p:extLst>
      <p:ext uri="{BB962C8B-B14F-4D97-AF65-F5344CB8AC3E}">
        <p14:creationId xmlns:p14="http://schemas.microsoft.com/office/powerpoint/2010/main" val="38876022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Arc 35"/>
          <p:cNvSpPr/>
          <p:nvPr/>
        </p:nvSpPr>
        <p:spPr>
          <a:xfrm rot="1434008" flipV="1">
            <a:off x="2808214" y="-367869"/>
            <a:ext cx="5201621" cy="3013909"/>
          </a:xfrm>
          <a:prstGeom prst="arc">
            <a:avLst>
              <a:gd name="adj1" fmla="val 16200000"/>
              <a:gd name="adj2" fmla="val 290302"/>
            </a:avLst>
          </a:prstGeom>
          <a:ln w="12700">
            <a:solidFill>
              <a:schemeClr val="tx1"/>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TextBox 13">
            <a:extLst>
              <a:ext uri="{FF2B5EF4-FFF2-40B4-BE49-F238E27FC236}">
                <a16:creationId xmlns:a16="http://schemas.microsoft.com/office/drawing/2014/main" id="{E0064D56-0DC8-B242-AEB0-8DA4ED415F08}"/>
              </a:ext>
            </a:extLst>
          </p:cNvPr>
          <p:cNvSpPr txBox="1"/>
          <p:nvPr/>
        </p:nvSpPr>
        <p:spPr>
          <a:xfrm>
            <a:off x="251521" y="3442314"/>
            <a:ext cx="8784976" cy="3003386"/>
          </a:xfrm>
          <a:prstGeom prst="rect">
            <a:avLst/>
          </a:prstGeom>
          <a:noFill/>
        </p:spPr>
        <p:txBody>
          <a:bodyPr wrap="square" rtlCol="0">
            <a:spAutoFit/>
          </a:bodyPr>
          <a:lstStyle/>
          <a:p>
            <a:pPr marL="285750" indent="-285750">
              <a:spcAft>
                <a:spcPts val="500"/>
              </a:spcAft>
              <a:buFont typeface="Arial" panose="020B0604020202020204" pitchFamily="34" charset="0"/>
              <a:buChar char="•"/>
            </a:pPr>
            <a:r>
              <a:rPr lang="en-US" sz="1600" b="0" dirty="0">
                <a:latin typeface="Calibri" pitchFamily="34" charset="0"/>
              </a:rPr>
              <a:t>S45 disregarded the MoD to PBL sale</a:t>
            </a:r>
          </a:p>
          <a:p>
            <a:pPr marL="285750" indent="-285750">
              <a:spcAft>
                <a:spcPts val="500"/>
              </a:spcAft>
              <a:buFont typeface="Arial" panose="020B0604020202020204" pitchFamily="34" charset="0"/>
              <a:buChar char="•"/>
            </a:pPr>
            <a:r>
              <a:rPr lang="en-US" sz="1600" b="0" dirty="0">
                <a:latin typeface="Calibri" pitchFamily="34" charset="0"/>
              </a:rPr>
              <a:t>s71A exempted the PBL to MAR sale because in the real world PBL was MAR’s vendor</a:t>
            </a:r>
          </a:p>
          <a:p>
            <a:pPr marL="285750" indent="-285750">
              <a:spcAft>
                <a:spcPts val="500"/>
              </a:spcAft>
              <a:buFont typeface="Arial" panose="020B0604020202020204" pitchFamily="34" charset="0"/>
              <a:buChar char="•"/>
            </a:pPr>
            <a:r>
              <a:rPr lang="en-US" sz="1600" b="0" dirty="0">
                <a:latin typeface="Calibri" pitchFamily="34" charset="0"/>
              </a:rPr>
              <a:t>In principle the scheme worked subject to s75A</a:t>
            </a:r>
          </a:p>
          <a:p>
            <a:pPr marL="285750" indent="-285750">
              <a:spcAft>
                <a:spcPts val="500"/>
              </a:spcAft>
              <a:buFont typeface="Arial" panose="020B0604020202020204" pitchFamily="34" charset="0"/>
              <a:buChar char="•"/>
            </a:pPr>
            <a:r>
              <a:rPr lang="en-US" sz="1600" b="0" dirty="0">
                <a:latin typeface="Calibri" pitchFamily="34" charset="0"/>
              </a:rPr>
              <a:t>s75A applied regardless of whether a tax avoidance motive and only requirement is a reduced SDLT liability from a series of transactions, so applying s75A:</a:t>
            </a:r>
          </a:p>
          <a:p>
            <a:pPr marL="285750" indent="-285750">
              <a:spcAft>
                <a:spcPts val="500"/>
              </a:spcAft>
              <a:buFont typeface="Arial" panose="020B0604020202020204" pitchFamily="34" charset="0"/>
              <a:buChar char="•"/>
            </a:pPr>
            <a:r>
              <a:rPr lang="en-US" sz="1600" b="0" dirty="0">
                <a:latin typeface="Calibri" pitchFamily="34" charset="0"/>
              </a:rPr>
              <a:t>PBL was the tax avoider and so was “P” with the </a:t>
            </a:r>
            <a:r>
              <a:rPr lang="en-US" sz="1600" b="0" dirty="0" err="1">
                <a:latin typeface="Calibri" pitchFamily="34" charset="0"/>
              </a:rPr>
              <a:t>MoD</a:t>
            </a:r>
            <a:r>
              <a:rPr lang="en-US" sz="1600" b="0" dirty="0">
                <a:latin typeface="Calibri" pitchFamily="34" charset="0"/>
              </a:rPr>
              <a:t> as “V”</a:t>
            </a:r>
          </a:p>
          <a:p>
            <a:pPr marL="285750" indent="-285750">
              <a:spcAft>
                <a:spcPts val="500"/>
              </a:spcAft>
              <a:buFont typeface="Arial" panose="020B0604020202020204" pitchFamily="34" charset="0"/>
              <a:buChar char="•"/>
            </a:pPr>
            <a:r>
              <a:rPr lang="en-US" sz="1600" b="0" dirty="0">
                <a:latin typeface="Calibri" pitchFamily="34" charset="0"/>
              </a:rPr>
              <a:t>The chargeable consideration was £1.25bn being largest amount paid under the scheme</a:t>
            </a:r>
          </a:p>
          <a:p>
            <a:pPr marL="285750" indent="-285750">
              <a:spcAft>
                <a:spcPts val="500"/>
              </a:spcAft>
              <a:buFont typeface="Arial" panose="020B0604020202020204" pitchFamily="34" charset="0"/>
              <a:buChar char="•"/>
            </a:pPr>
            <a:r>
              <a:rPr lang="en-US" sz="1600" b="0" dirty="0">
                <a:latin typeface="Calibri" pitchFamily="34" charset="0"/>
              </a:rPr>
              <a:t>PBL could however claim a reduction under s80 if the £1.25bn payable was reduced below the £959m as a result of instalment payments being cancelled and it paid tax on £959m</a:t>
            </a:r>
          </a:p>
          <a:p>
            <a:pPr marL="285750" indent="-285750">
              <a:buFont typeface="Arial" panose="020B0604020202020204" pitchFamily="34" charset="0"/>
              <a:buChar char="•"/>
            </a:pPr>
            <a:endParaRPr lang="en-US" sz="1600" b="0" dirty="0">
              <a:latin typeface="Calibri" pitchFamily="34" charset="0"/>
            </a:endParaRPr>
          </a:p>
        </p:txBody>
      </p:sp>
      <p:grpSp>
        <p:nvGrpSpPr>
          <p:cNvPr id="2" name="Group 40"/>
          <p:cNvGrpSpPr/>
          <p:nvPr/>
        </p:nvGrpSpPr>
        <p:grpSpPr>
          <a:xfrm>
            <a:off x="354088" y="1025393"/>
            <a:ext cx="8624600" cy="2125974"/>
            <a:chOff x="354088" y="1025393"/>
            <a:chExt cx="8624600" cy="2125974"/>
          </a:xfrm>
        </p:grpSpPr>
        <p:cxnSp>
          <p:nvCxnSpPr>
            <p:cNvPr id="21" name="Straight Arrow Connector 20"/>
            <p:cNvCxnSpPr/>
            <p:nvPr/>
          </p:nvCxnSpPr>
          <p:spPr>
            <a:xfrm>
              <a:off x="2123728" y="2206650"/>
              <a:ext cx="1483652"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2472520" y="1920406"/>
              <a:ext cx="692818" cy="307777"/>
            </a:xfrm>
            <a:prstGeom prst="rect">
              <a:avLst/>
            </a:prstGeom>
            <a:noFill/>
          </p:spPr>
          <p:txBody>
            <a:bodyPr wrap="none" rtlCol="0">
              <a:spAutoFit/>
            </a:bodyPr>
            <a:lstStyle/>
            <a:p>
              <a:r>
                <a:rPr lang="en-GB" sz="1400" dirty="0">
                  <a:latin typeface="Calibri" pitchFamily="34" charset="0"/>
                </a:rPr>
                <a:t>£</a:t>
              </a:r>
              <a:r>
                <a:rPr lang="en-GB" sz="1400" dirty="0" err="1">
                  <a:latin typeface="Calibri" pitchFamily="34" charset="0"/>
                </a:rPr>
                <a:t>959m</a:t>
              </a:r>
              <a:endParaRPr lang="en-GB" sz="1400" dirty="0">
                <a:latin typeface="Calibri" pitchFamily="34" charset="0"/>
              </a:endParaRPr>
            </a:p>
          </p:txBody>
        </p:sp>
        <p:sp>
          <p:nvSpPr>
            <p:cNvPr id="5" name="TextBox 4"/>
            <p:cNvSpPr txBox="1"/>
            <p:nvPr/>
          </p:nvSpPr>
          <p:spPr>
            <a:xfrm>
              <a:off x="2273972" y="2239953"/>
              <a:ext cx="1189365" cy="307777"/>
            </a:xfrm>
            <a:prstGeom prst="rect">
              <a:avLst/>
            </a:prstGeom>
            <a:noFill/>
          </p:spPr>
          <p:txBody>
            <a:bodyPr wrap="none" rtlCol="0">
              <a:spAutoFit/>
            </a:bodyPr>
            <a:lstStyle/>
            <a:p>
              <a:r>
                <a:rPr lang="en-GB" sz="1400" dirty="0">
                  <a:latin typeface="Calibri" pitchFamily="34" charset="0"/>
                </a:rPr>
                <a:t>Freehold Sale</a:t>
              </a:r>
            </a:p>
          </p:txBody>
        </p:sp>
        <p:sp>
          <p:nvSpPr>
            <p:cNvPr id="6" name="TextBox 5"/>
            <p:cNvSpPr txBox="1"/>
            <p:nvPr/>
          </p:nvSpPr>
          <p:spPr>
            <a:xfrm>
              <a:off x="5492957" y="2184424"/>
              <a:ext cx="1521186" cy="307777"/>
            </a:xfrm>
            <a:prstGeom prst="rect">
              <a:avLst/>
            </a:prstGeom>
            <a:noFill/>
          </p:spPr>
          <p:txBody>
            <a:bodyPr wrap="none" rtlCol="0">
              <a:spAutoFit/>
            </a:bodyPr>
            <a:lstStyle/>
            <a:p>
              <a:r>
                <a:rPr lang="en-GB" sz="1400" dirty="0">
                  <a:latin typeface="Calibri" pitchFamily="34" charset="0"/>
                </a:rPr>
                <a:t>Freehold Sub-Sale</a:t>
              </a:r>
            </a:p>
          </p:txBody>
        </p:sp>
        <p:sp>
          <p:nvSpPr>
            <p:cNvPr id="7" name="TextBox 6"/>
            <p:cNvSpPr txBox="1"/>
            <p:nvPr/>
          </p:nvSpPr>
          <p:spPr>
            <a:xfrm>
              <a:off x="5818068" y="1916832"/>
              <a:ext cx="784189" cy="307777"/>
            </a:xfrm>
            <a:prstGeom prst="rect">
              <a:avLst/>
            </a:prstGeom>
            <a:noFill/>
          </p:spPr>
          <p:txBody>
            <a:bodyPr wrap="none" rtlCol="0">
              <a:spAutoFit/>
            </a:bodyPr>
            <a:lstStyle/>
            <a:p>
              <a:r>
                <a:rPr lang="en-GB" sz="1400" dirty="0">
                  <a:latin typeface="Calibri" pitchFamily="34" charset="0"/>
                </a:rPr>
                <a:t>£</a:t>
              </a:r>
              <a:r>
                <a:rPr lang="en-GB" sz="1400" dirty="0" err="1">
                  <a:latin typeface="Calibri" pitchFamily="34" charset="0"/>
                </a:rPr>
                <a:t>1.25bn</a:t>
              </a:r>
              <a:endParaRPr lang="en-GB" sz="1400" dirty="0">
                <a:latin typeface="Calibri" pitchFamily="34" charset="0"/>
              </a:endParaRPr>
            </a:p>
          </p:txBody>
        </p:sp>
        <p:sp>
          <p:nvSpPr>
            <p:cNvPr id="8" name="TextBox 7"/>
            <p:cNvSpPr txBox="1"/>
            <p:nvPr/>
          </p:nvSpPr>
          <p:spPr>
            <a:xfrm>
              <a:off x="5054867" y="2823920"/>
              <a:ext cx="2473369" cy="307777"/>
            </a:xfrm>
            <a:prstGeom prst="rect">
              <a:avLst/>
            </a:prstGeom>
            <a:noFill/>
          </p:spPr>
          <p:txBody>
            <a:bodyPr wrap="none" rtlCol="0">
              <a:spAutoFit/>
            </a:bodyPr>
            <a:lstStyle/>
            <a:p>
              <a:r>
                <a:rPr lang="en-GB" sz="1400" dirty="0">
                  <a:latin typeface="Calibri" pitchFamily="34" charset="0"/>
                </a:rPr>
                <a:t>+ option to re-acquire freehold</a:t>
              </a:r>
            </a:p>
          </p:txBody>
        </p:sp>
        <p:sp>
          <p:nvSpPr>
            <p:cNvPr id="9" name="TextBox 8"/>
            <p:cNvSpPr txBox="1"/>
            <p:nvPr/>
          </p:nvSpPr>
          <p:spPr>
            <a:xfrm>
              <a:off x="5675461" y="2565633"/>
              <a:ext cx="1248675" cy="307777"/>
            </a:xfrm>
            <a:prstGeom prst="rect">
              <a:avLst/>
            </a:prstGeom>
            <a:noFill/>
          </p:spPr>
          <p:txBody>
            <a:bodyPr wrap="none" rtlCol="0">
              <a:spAutoFit/>
            </a:bodyPr>
            <a:lstStyle/>
            <a:p>
              <a:r>
                <a:rPr lang="en-GB" sz="1400" dirty="0">
                  <a:latin typeface="Calibri" pitchFamily="34" charset="0"/>
                </a:rPr>
                <a:t>999 year lease</a:t>
              </a:r>
            </a:p>
          </p:txBody>
        </p:sp>
        <p:grpSp>
          <p:nvGrpSpPr>
            <p:cNvPr id="3" name="Group 33"/>
            <p:cNvGrpSpPr/>
            <p:nvPr/>
          </p:nvGrpSpPr>
          <p:grpSpPr>
            <a:xfrm>
              <a:off x="354088" y="1928667"/>
              <a:ext cx="1886408" cy="555966"/>
              <a:chOff x="683568" y="2276872"/>
              <a:chExt cx="1656184" cy="720080"/>
            </a:xfrm>
          </p:grpSpPr>
          <p:sp>
            <p:nvSpPr>
              <p:cNvPr id="12" name="Rounded Rectangle 11"/>
              <p:cNvSpPr/>
              <p:nvPr/>
            </p:nvSpPr>
            <p:spPr>
              <a:xfrm>
                <a:off x="683568" y="2276872"/>
                <a:ext cx="1656184" cy="720080"/>
              </a:xfrm>
              <a:prstGeom prst="roundRect">
                <a:avLst/>
              </a:prstGeom>
              <a:solidFill>
                <a:schemeClr val="accent5"/>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p:cNvSpPr txBox="1"/>
              <p:nvPr/>
            </p:nvSpPr>
            <p:spPr>
              <a:xfrm>
                <a:off x="684747" y="2429191"/>
                <a:ext cx="1634178" cy="438491"/>
              </a:xfrm>
              <a:prstGeom prst="rect">
                <a:avLst/>
              </a:prstGeom>
              <a:noFill/>
            </p:spPr>
            <p:txBody>
              <a:bodyPr wrap="none" rtlCol="0">
                <a:spAutoFit/>
              </a:bodyPr>
              <a:lstStyle/>
              <a:p>
                <a:r>
                  <a:rPr lang="en-GB" sz="1600" b="1" dirty="0">
                    <a:latin typeface="Calibri" pitchFamily="34" charset="0"/>
                  </a:rPr>
                  <a:t>Ministry of Defence</a:t>
                </a:r>
              </a:p>
            </p:txBody>
          </p:sp>
        </p:grpSp>
        <p:grpSp>
          <p:nvGrpSpPr>
            <p:cNvPr id="15" name="Group 28"/>
            <p:cNvGrpSpPr/>
            <p:nvPr/>
          </p:nvGrpSpPr>
          <p:grpSpPr>
            <a:xfrm>
              <a:off x="3470101" y="1928667"/>
              <a:ext cx="1886406" cy="555966"/>
              <a:chOff x="3635896" y="2276872"/>
              <a:chExt cx="1656184" cy="720080"/>
            </a:xfrm>
          </p:grpSpPr>
          <p:sp>
            <p:nvSpPr>
              <p:cNvPr id="25" name="Rounded Rectangle 24"/>
              <p:cNvSpPr/>
              <p:nvPr/>
            </p:nvSpPr>
            <p:spPr>
              <a:xfrm>
                <a:off x="3635896" y="2276872"/>
                <a:ext cx="1656184" cy="720080"/>
              </a:xfrm>
              <a:prstGeom prst="roundRect">
                <a:avLst/>
              </a:prstGeom>
              <a:solidFill>
                <a:schemeClr val="accent5"/>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Box 25"/>
              <p:cNvSpPr txBox="1"/>
              <p:nvPr/>
            </p:nvSpPr>
            <p:spPr>
              <a:xfrm>
                <a:off x="3811779" y="2429191"/>
                <a:ext cx="1335256" cy="438491"/>
              </a:xfrm>
              <a:prstGeom prst="rect">
                <a:avLst/>
              </a:prstGeom>
              <a:noFill/>
            </p:spPr>
            <p:txBody>
              <a:bodyPr wrap="none" rtlCol="0">
                <a:spAutoFit/>
              </a:bodyPr>
              <a:lstStyle/>
              <a:p>
                <a:r>
                  <a:rPr lang="en-GB" sz="1600" b="1" dirty="0">
                    <a:latin typeface="Calibri" pitchFamily="34" charset="0"/>
                  </a:rPr>
                  <a:t>Project Blue Ltd</a:t>
                </a:r>
              </a:p>
            </p:txBody>
          </p:sp>
        </p:grpSp>
        <p:sp>
          <p:nvSpPr>
            <p:cNvPr id="31" name="Rounded Rectangle 30"/>
            <p:cNvSpPr/>
            <p:nvPr/>
          </p:nvSpPr>
          <p:spPr>
            <a:xfrm>
              <a:off x="7092280" y="1916832"/>
              <a:ext cx="1886408" cy="555966"/>
            </a:xfrm>
            <a:prstGeom prst="roundRect">
              <a:avLst/>
            </a:prstGeom>
            <a:solidFill>
              <a:schemeClr val="accent5"/>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TextBox 31"/>
            <p:cNvSpPr txBox="1"/>
            <p:nvPr/>
          </p:nvSpPr>
          <p:spPr>
            <a:xfrm>
              <a:off x="7386873" y="1900754"/>
              <a:ext cx="1296143" cy="584775"/>
            </a:xfrm>
            <a:prstGeom prst="rect">
              <a:avLst/>
            </a:prstGeom>
            <a:noFill/>
          </p:spPr>
          <p:txBody>
            <a:bodyPr wrap="square" rtlCol="0">
              <a:spAutoFit/>
            </a:bodyPr>
            <a:lstStyle/>
            <a:p>
              <a:pPr algn="ctr"/>
              <a:r>
                <a:rPr lang="en-GB" sz="1600" b="1" dirty="0">
                  <a:latin typeface="Calibri" pitchFamily="34" charset="0"/>
                </a:rPr>
                <a:t>MAR</a:t>
              </a:r>
              <a:br>
                <a:rPr lang="en-GB" sz="1600" b="1" dirty="0">
                  <a:latin typeface="Calibri" pitchFamily="34" charset="0"/>
                </a:rPr>
              </a:br>
              <a:r>
                <a:rPr lang="en-GB" sz="1600" b="1" dirty="0">
                  <a:latin typeface="Calibri" pitchFamily="34" charset="0"/>
                </a:rPr>
                <a:t>(bank)</a:t>
              </a:r>
            </a:p>
          </p:txBody>
        </p:sp>
        <p:cxnSp>
          <p:nvCxnSpPr>
            <p:cNvPr id="35" name="Straight Arrow Connector 34"/>
            <p:cNvCxnSpPr>
              <a:stCxn id="25" idx="3"/>
              <a:endCxn id="31" idx="1"/>
            </p:cNvCxnSpPr>
            <p:nvPr/>
          </p:nvCxnSpPr>
          <p:spPr>
            <a:xfrm flipV="1">
              <a:off x="5356509" y="2194815"/>
              <a:ext cx="1735771" cy="11835"/>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F5F479E6-F7A4-C84D-91D8-43879491E0F5}"/>
                </a:ext>
              </a:extLst>
            </p:cNvPr>
            <p:cNvSpPr txBox="1"/>
            <p:nvPr/>
          </p:nvSpPr>
          <p:spPr>
            <a:xfrm>
              <a:off x="865503" y="2566592"/>
              <a:ext cx="864096" cy="584775"/>
            </a:xfrm>
            <a:prstGeom prst="rect">
              <a:avLst/>
            </a:prstGeom>
            <a:noFill/>
          </p:spPr>
          <p:txBody>
            <a:bodyPr wrap="square" rtlCol="0">
              <a:spAutoFit/>
            </a:bodyPr>
            <a:lstStyle/>
            <a:p>
              <a:r>
                <a:rPr lang="en-GB" sz="3200" dirty="0">
                  <a:latin typeface="Calibri" pitchFamily="34" charset="0"/>
                </a:rPr>
                <a:t>“V”</a:t>
              </a:r>
            </a:p>
          </p:txBody>
        </p:sp>
        <p:sp>
          <p:nvSpPr>
            <p:cNvPr id="13" name="TextBox 12">
              <a:extLst>
                <a:ext uri="{FF2B5EF4-FFF2-40B4-BE49-F238E27FC236}">
                  <a16:creationId xmlns:a16="http://schemas.microsoft.com/office/drawing/2014/main" id="{A4834874-EA8D-9A4F-8D50-BDB2307E93D7}"/>
                </a:ext>
              </a:extLst>
            </p:cNvPr>
            <p:cNvSpPr txBox="1"/>
            <p:nvPr/>
          </p:nvSpPr>
          <p:spPr>
            <a:xfrm>
              <a:off x="3984816" y="2566592"/>
              <a:ext cx="802585" cy="584775"/>
            </a:xfrm>
            <a:prstGeom prst="rect">
              <a:avLst/>
            </a:prstGeom>
            <a:noFill/>
          </p:spPr>
          <p:txBody>
            <a:bodyPr wrap="square" rtlCol="0">
              <a:spAutoFit/>
            </a:bodyPr>
            <a:lstStyle/>
            <a:p>
              <a:r>
                <a:rPr lang="en-GB" sz="3200" dirty="0">
                  <a:latin typeface="Calibri" pitchFamily="34" charset="0"/>
                </a:rPr>
                <a:t>“P”</a:t>
              </a:r>
            </a:p>
          </p:txBody>
        </p:sp>
        <p:sp>
          <p:nvSpPr>
            <p:cNvPr id="30" name="TextBox 29"/>
            <p:cNvSpPr txBox="1"/>
            <p:nvPr/>
          </p:nvSpPr>
          <p:spPr>
            <a:xfrm>
              <a:off x="2883615" y="1025393"/>
              <a:ext cx="3228513" cy="461665"/>
            </a:xfrm>
            <a:prstGeom prst="rect">
              <a:avLst/>
            </a:prstGeom>
            <a:noFill/>
          </p:spPr>
          <p:txBody>
            <a:bodyPr wrap="none" rtlCol="0">
              <a:spAutoFit/>
            </a:bodyPr>
            <a:lstStyle/>
            <a:p>
              <a:r>
                <a:rPr lang="en-GB" sz="2400" b="1" u="sng" dirty="0">
                  <a:latin typeface="Calibri" pitchFamily="34" charset="0"/>
                </a:rPr>
                <a:t>Supreme Court decision</a:t>
              </a:r>
            </a:p>
          </p:txBody>
        </p:sp>
      </p:grpSp>
      <p:sp>
        <p:nvSpPr>
          <p:cNvPr id="27" name="Title 1"/>
          <p:cNvSpPr txBox="1">
            <a:spLocks/>
          </p:cNvSpPr>
          <p:nvPr/>
        </p:nvSpPr>
        <p:spPr>
          <a:xfrm>
            <a:off x="228600" y="161925"/>
            <a:ext cx="8686800" cy="609600"/>
          </a:xfrm>
          <a:prstGeom prst="rect">
            <a:avLst/>
          </a:prstGeom>
        </p:spPr>
        <p:txBody>
          <a:bodyPr>
            <a:noAutofit/>
          </a:bodyPr>
          <a:lstStyle/>
          <a:p>
            <a:pPr marL="0" marR="0" lvl="0" indent="0" algn="l" defTabSz="914400" rtl="0" eaLnBrk="0" fontAlgn="base" latinLnBrk="0" hangingPunct="0">
              <a:lnSpc>
                <a:spcPct val="90000"/>
              </a:lnSpc>
              <a:spcBef>
                <a:spcPct val="0"/>
              </a:spcBef>
              <a:spcAft>
                <a:spcPct val="0"/>
              </a:spcAft>
              <a:buClrTx/>
              <a:buSzTx/>
              <a:buFontTx/>
              <a:buNone/>
              <a:tabLst/>
              <a:defRPr/>
            </a:pPr>
            <a:r>
              <a:rPr kumimoji="0" lang="en-GB" sz="2400" b="0" u="none" strike="noStrike" kern="0" cap="none" spc="0" normalizeH="0" baseline="0" noProof="0" dirty="0">
                <a:ln>
                  <a:noFill/>
                </a:ln>
                <a:solidFill>
                  <a:schemeClr val="tx1"/>
                </a:solidFill>
                <a:effectLst/>
                <a:uLnTx/>
                <a:uFillTx/>
                <a:latin typeface="Calibri" pitchFamily="34" charset="0"/>
                <a:ea typeface="+mj-ea"/>
                <a:cs typeface="+mj-cs"/>
              </a:rPr>
              <a:t>Project Blue Limited</a:t>
            </a:r>
          </a:p>
        </p:txBody>
      </p:sp>
    </p:spTree>
    <p:extLst>
      <p:ext uri="{BB962C8B-B14F-4D97-AF65-F5344CB8AC3E}">
        <p14:creationId xmlns:p14="http://schemas.microsoft.com/office/powerpoint/2010/main" val="11611415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18304"/>
            <a:ext cx="8229600" cy="4997152"/>
          </a:xfrm>
        </p:spPr>
        <p:txBody>
          <a:bodyPr>
            <a:noAutofit/>
          </a:bodyPr>
          <a:lstStyle/>
          <a:p>
            <a:pPr marL="361950" indent="-361950" algn="just">
              <a:spcAft>
                <a:spcPts val="600"/>
              </a:spcAft>
            </a:pPr>
            <a:r>
              <a:rPr lang="en-GB" sz="2000" dirty="0"/>
              <a:t>Lord Briggs’ dissenting decision: CoA was correct and MAR liable to pay on the £1.25bn, accepting that HMRC now out of time in this case – these schemes flourished in the 2 years before s75A was enacted and ought not to be allowed to work – Parliament cannot have intended a tax holiday prior to s75A</a:t>
            </a:r>
          </a:p>
          <a:p>
            <a:pPr marL="361950" indent="-361950" algn="just">
              <a:spcAft>
                <a:spcPts val="600"/>
              </a:spcAft>
            </a:pPr>
            <a:r>
              <a:rPr lang="en-GB" sz="2000" dirty="0"/>
              <a:t>Both the majority and the minority were determined that one lot of SDLT was paid on these schemes and constructed their decisions with that in mind</a:t>
            </a:r>
          </a:p>
          <a:p>
            <a:pPr marL="361950" indent="-361950" algn="just">
              <a:spcAft>
                <a:spcPts val="600"/>
              </a:spcAft>
            </a:pPr>
            <a:r>
              <a:rPr lang="en-GB" sz="2000" dirty="0"/>
              <a:t>But minority was prepared to allow this case to escape tax in the interests of a legally correct analysis and which would catch other schemes prior to s75A</a:t>
            </a:r>
          </a:p>
          <a:p>
            <a:pPr marL="361950" indent="-361950" algn="just">
              <a:spcAft>
                <a:spcPts val="600"/>
              </a:spcAft>
            </a:pPr>
            <a:r>
              <a:rPr lang="en-GB" sz="2000" dirty="0"/>
              <a:t>Majority was not going to let even this case escape tax and constructed their decision accordingly even if it meant turning the CoA decision on its head</a:t>
            </a:r>
          </a:p>
          <a:p>
            <a:pPr marL="361950" indent="-361950" algn="just">
              <a:spcAft>
                <a:spcPts val="600"/>
              </a:spcAft>
            </a:pPr>
            <a:r>
              <a:rPr lang="en-GB" sz="2000" dirty="0"/>
              <a:t>Lord Briggs: “section 75A floated into view, as a plank in a shipwreck.” – was Lord Hodge grasping at straws?</a:t>
            </a:r>
          </a:p>
          <a:p>
            <a:pPr algn="just"/>
            <a:endParaRPr lang="en-GB" sz="2000" dirty="0"/>
          </a:p>
          <a:p>
            <a:pPr marL="0" lvl="0" indent="0" algn="just">
              <a:buNone/>
            </a:pPr>
            <a:endParaRPr lang="en-GB" sz="2000" dirty="0">
              <a:solidFill>
                <a:prstClr val="black"/>
              </a:solidFill>
            </a:endParaRPr>
          </a:p>
          <a:p>
            <a:pPr marL="0" lvl="0" indent="0" algn="just">
              <a:buNone/>
            </a:pPr>
            <a:endParaRPr lang="en-GB" sz="2000" dirty="0">
              <a:solidFill>
                <a:prstClr val="black"/>
              </a:solidFill>
            </a:endParaRPr>
          </a:p>
          <a:p>
            <a:pPr marL="0" lvl="0" indent="0" algn="just">
              <a:buNone/>
            </a:pPr>
            <a:endParaRPr lang="en-GB" sz="2000" dirty="0">
              <a:solidFill>
                <a:prstClr val="black"/>
              </a:solidFill>
            </a:endParaRPr>
          </a:p>
          <a:p>
            <a:pPr marL="0" lvl="0" indent="0" algn="just">
              <a:buNone/>
            </a:pPr>
            <a:endParaRPr lang="en-GB" sz="2000" dirty="0">
              <a:solidFill>
                <a:prstClr val="black"/>
              </a:solidFill>
            </a:endParaRPr>
          </a:p>
          <a:p>
            <a:pPr marL="0" lvl="0" indent="0" algn="just">
              <a:buNone/>
            </a:pPr>
            <a:endParaRPr lang="en-GB" sz="2000" dirty="0">
              <a:solidFill>
                <a:prstClr val="black"/>
              </a:solidFill>
            </a:endParaRPr>
          </a:p>
          <a:p>
            <a:pPr marL="0" lvl="0" indent="0" algn="just">
              <a:buNone/>
            </a:pPr>
            <a:endParaRPr lang="en-GB" sz="2000" dirty="0"/>
          </a:p>
          <a:p>
            <a:pPr algn="just"/>
            <a:endParaRPr lang="en-GB" sz="2000" dirty="0"/>
          </a:p>
        </p:txBody>
      </p:sp>
      <p:sp>
        <p:nvSpPr>
          <p:cNvPr id="6" name="Title 1"/>
          <p:cNvSpPr>
            <a:spLocks noGrp="1"/>
          </p:cNvSpPr>
          <p:nvPr>
            <p:ph type="title"/>
          </p:nvPr>
        </p:nvSpPr>
        <p:spPr/>
        <p:txBody>
          <a:bodyPr>
            <a:normAutofit/>
          </a:bodyPr>
          <a:lstStyle/>
          <a:p>
            <a:r>
              <a:rPr lang="en-GB" sz="2400" i="1" dirty="0"/>
              <a:t>Project Blue Ltd v HMRC </a:t>
            </a:r>
            <a:r>
              <a:rPr lang="en-GB" sz="2400" dirty="0"/>
              <a:t>[2018] UKSC 30: Talking Points</a:t>
            </a:r>
          </a:p>
        </p:txBody>
      </p:sp>
    </p:spTree>
    <p:extLst>
      <p:ext uri="{BB962C8B-B14F-4D97-AF65-F5344CB8AC3E}">
        <p14:creationId xmlns:p14="http://schemas.microsoft.com/office/powerpoint/2010/main" val="2864573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609600" y="1447800"/>
            <a:ext cx="8229600" cy="762000"/>
          </a:xfrm>
        </p:spPr>
        <p:txBody>
          <a:bodyPr/>
          <a:lstStyle/>
          <a:p>
            <a:pPr>
              <a:defRPr/>
            </a:pPr>
            <a:r>
              <a:rPr dirty="0"/>
              <a:t>Agenda</a:t>
            </a:r>
          </a:p>
        </p:txBody>
      </p:sp>
      <p:sp>
        <p:nvSpPr>
          <p:cNvPr id="7" name="Rectangle 6"/>
          <p:cNvSpPr/>
          <p:nvPr/>
        </p:nvSpPr>
        <p:spPr>
          <a:xfrm>
            <a:off x="685800" y="2362201"/>
            <a:ext cx="8305800" cy="1713290"/>
          </a:xfrm>
          <a:prstGeom prst="rect">
            <a:avLst/>
          </a:prstGeom>
        </p:spPr>
        <p:txBody>
          <a:bodyPr wrap="square">
            <a:spAutoFit/>
          </a:bodyPr>
          <a:lstStyle/>
          <a:p>
            <a:pPr marL="363538" indent="-363538">
              <a:spcAft>
                <a:spcPts val="2000"/>
              </a:spcAft>
              <a:buFont typeface="Arial" pitchFamily="34" charset="0"/>
              <a:buChar char="•"/>
            </a:pPr>
            <a:r>
              <a:rPr lang="en-US" sz="2400" b="0" dirty="0">
                <a:latin typeface="Calibri" pitchFamily="34" charset="0"/>
              </a:rPr>
              <a:t>The confusing rate structure and crippling rates of tax</a:t>
            </a:r>
          </a:p>
          <a:p>
            <a:pPr marL="363538" indent="-363538">
              <a:spcAft>
                <a:spcPts val="2000"/>
              </a:spcAft>
              <a:buFont typeface="Arial" pitchFamily="34" charset="0"/>
              <a:buChar char="•"/>
            </a:pPr>
            <a:r>
              <a:rPr lang="en-US" sz="2400" b="0" dirty="0">
                <a:latin typeface="Calibri" pitchFamily="34" charset="0"/>
              </a:rPr>
              <a:t>Mixed use and capping a residential purchase at the 5% rate</a:t>
            </a:r>
          </a:p>
          <a:p>
            <a:pPr marL="363538" indent="-363538">
              <a:buFont typeface="Arial" pitchFamily="34" charset="0"/>
              <a:buChar char="•"/>
            </a:pPr>
            <a:r>
              <a:rPr lang="en-GB" sz="2400" b="0" i="1" dirty="0">
                <a:latin typeface="Calibri" pitchFamily="34" charset="0"/>
              </a:rPr>
              <a:t>Project Blue: </a:t>
            </a:r>
            <a:r>
              <a:rPr lang="en-GB" sz="2400" b="0" dirty="0">
                <a:latin typeface="Calibri" pitchFamily="34" charset="0"/>
              </a:rPr>
              <a:t>What did the Supreme Court decide?</a:t>
            </a:r>
            <a:endParaRPr lang="en-US" sz="2400" b="0" dirty="0">
              <a:latin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z="2400" dirty="0"/>
              <a:t>Five rate structures</a:t>
            </a:r>
            <a:endParaRPr altLang="en-US" sz="2400" dirty="0"/>
          </a:p>
        </p:txBody>
      </p:sp>
      <p:sp>
        <p:nvSpPr>
          <p:cNvPr id="7" name="Content Placeholder 2"/>
          <p:cNvSpPr>
            <a:spLocks noGrp="1"/>
          </p:cNvSpPr>
          <p:nvPr>
            <p:ph idx="1"/>
          </p:nvPr>
        </p:nvSpPr>
        <p:spPr>
          <a:xfrm>
            <a:off x="304800" y="1149264"/>
            <a:ext cx="8382000" cy="4880082"/>
          </a:xfrm>
        </p:spPr>
        <p:txBody>
          <a:bodyPr/>
          <a:lstStyle/>
          <a:p>
            <a:pPr marL="2066925" indent="-2066925">
              <a:buNone/>
              <a:tabLst>
                <a:tab pos="363538" algn="l"/>
              </a:tabLst>
            </a:pPr>
            <a:r>
              <a:rPr lang="en-US" sz="2000" dirty="0"/>
              <a:t>1.	“Normal”          	Table A Residential: 0% - 12%</a:t>
            </a:r>
          </a:p>
          <a:p>
            <a:pPr marL="2066925" indent="-2066925">
              <a:buNone/>
              <a:tabLst>
                <a:tab pos="363538" algn="l"/>
              </a:tabLst>
            </a:pPr>
            <a:r>
              <a:rPr lang="en-US" sz="2000" dirty="0"/>
              <a:t>2.   “Higher rates” 	Table A: 3% - 15%</a:t>
            </a:r>
          </a:p>
          <a:p>
            <a:endParaRPr lang="en-US" dirty="0"/>
          </a:p>
        </p:txBody>
      </p:sp>
      <p:graphicFrame>
        <p:nvGraphicFramePr>
          <p:cNvPr id="8" name="Table 7"/>
          <p:cNvGraphicFramePr>
            <a:graphicFrameLocks noGrp="1"/>
          </p:cNvGraphicFramePr>
          <p:nvPr>
            <p:extLst/>
          </p:nvPr>
        </p:nvGraphicFramePr>
        <p:xfrm>
          <a:off x="837156" y="2031304"/>
          <a:ext cx="7163844" cy="3547312"/>
        </p:xfrm>
        <a:graphic>
          <a:graphicData uri="http://schemas.openxmlformats.org/drawingml/2006/table">
            <a:tbl>
              <a:tblPr firstRow="1" firstCol="1" bandRow="1">
                <a:effectLst>
                  <a:outerShdw blurRad="50800" dist="50800" dir="5400000" algn="ctr" rotWithShape="0">
                    <a:schemeClr val="tx1">
                      <a:lumMod val="65000"/>
                      <a:lumOff val="35000"/>
                    </a:schemeClr>
                  </a:outerShdw>
                </a:effectLst>
                <a:tableStyleId>{5C22544A-7EE6-4342-B048-85BDC9FD1C3A}</a:tableStyleId>
              </a:tblPr>
              <a:tblGrid>
                <a:gridCol w="1703040">
                  <a:extLst>
                    <a:ext uri="{9D8B030D-6E8A-4147-A177-3AD203B41FA5}">
                      <a16:colId xmlns:a16="http://schemas.microsoft.com/office/drawing/2014/main" val="20000"/>
                    </a:ext>
                  </a:extLst>
                </a:gridCol>
                <a:gridCol w="2836781">
                  <a:extLst>
                    <a:ext uri="{9D8B030D-6E8A-4147-A177-3AD203B41FA5}">
                      <a16:colId xmlns:a16="http://schemas.microsoft.com/office/drawing/2014/main" val="20001"/>
                    </a:ext>
                  </a:extLst>
                </a:gridCol>
                <a:gridCol w="2624023">
                  <a:extLst>
                    <a:ext uri="{9D8B030D-6E8A-4147-A177-3AD203B41FA5}">
                      <a16:colId xmlns:a16="http://schemas.microsoft.com/office/drawing/2014/main" val="20002"/>
                    </a:ext>
                  </a:extLst>
                </a:gridCol>
              </a:tblGrid>
              <a:tr h="592556">
                <a:tc>
                  <a:txBody>
                    <a:bodyPr/>
                    <a:lstStyle/>
                    <a:p>
                      <a:pPr marL="0" marR="0" algn="l">
                        <a:spcBef>
                          <a:spcPts val="600"/>
                        </a:spcBef>
                        <a:spcAft>
                          <a:spcPts val="0"/>
                        </a:spcAft>
                        <a:tabLst>
                          <a:tab pos="360045" algn="l"/>
                        </a:tabLst>
                      </a:pPr>
                      <a:r>
                        <a:rPr lang="en-GB" sz="1600" dirty="0">
                          <a:solidFill>
                            <a:schemeClr val="tx2">
                              <a:lumMod val="75000"/>
                              <a:lumOff val="25000"/>
                            </a:schemeClr>
                          </a:solidFill>
                          <a:effectLst/>
                        </a:rPr>
                        <a:t>Band</a:t>
                      </a:r>
                      <a:endParaRPr lang="en-GB" sz="1600" dirty="0">
                        <a:solidFill>
                          <a:schemeClr val="tx2">
                            <a:lumMod val="75000"/>
                            <a:lumOff val="25000"/>
                          </a:schemeClr>
                        </a:solidFill>
                        <a:effectLst/>
                        <a:latin typeface="Verdana" charset="0"/>
                        <a:ea typeface="Times New Roman" charset="0"/>
                        <a:cs typeface="Arial" charset="0"/>
                      </a:endParaRPr>
                    </a:p>
                  </a:txBody>
                  <a:tcPr marL="51435" marR="51435" marT="0" marB="0" anchor="ctr"/>
                </a:tc>
                <a:tc>
                  <a:txBody>
                    <a:bodyPr/>
                    <a:lstStyle/>
                    <a:p>
                      <a:pPr marL="0" marR="0" algn="ctr">
                        <a:spcBef>
                          <a:spcPts val="600"/>
                        </a:spcBef>
                        <a:spcAft>
                          <a:spcPts val="0"/>
                        </a:spcAft>
                        <a:tabLst>
                          <a:tab pos="360045" algn="l"/>
                        </a:tabLst>
                      </a:pPr>
                      <a:r>
                        <a:rPr lang="en-GB" sz="1600" dirty="0">
                          <a:solidFill>
                            <a:schemeClr val="tx2">
                              <a:lumMod val="75000"/>
                              <a:lumOff val="25000"/>
                            </a:schemeClr>
                          </a:solidFill>
                          <a:effectLst/>
                        </a:rPr>
                        <a:t>Basic residential SDLT rates</a:t>
                      </a:r>
                      <a:endParaRPr lang="en-GB" sz="1600" dirty="0">
                        <a:solidFill>
                          <a:schemeClr val="tx2">
                            <a:lumMod val="75000"/>
                            <a:lumOff val="25000"/>
                          </a:schemeClr>
                        </a:solidFill>
                        <a:effectLst/>
                        <a:latin typeface="Verdana" charset="0"/>
                        <a:ea typeface="Times New Roman" charset="0"/>
                        <a:cs typeface="Arial" charset="0"/>
                      </a:endParaRPr>
                    </a:p>
                  </a:txBody>
                  <a:tcPr marL="51435" marR="51435" marT="0" marB="0" anchor="ctr"/>
                </a:tc>
                <a:tc>
                  <a:txBody>
                    <a:bodyPr/>
                    <a:lstStyle/>
                    <a:p>
                      <a:pPr marL="0" marR="0" algn="ctr">
                        <a:spcBef>
                          <a:spcPts val="600"/>
                        </a:spcBef>
                        <a:spcAft>
                          <a:spcPts val="0"/>
                        </a:spcAft>
                        <a:tabLst>
                          <a:tab pos="360045" algn="l"/>
                        </a:tabLst>
                      </a:pPr>
                      <a:r>
                        <a:rPr lang="en-GB" sz="1600" dirty="0">
                          <a:solidFill>
                            <a:schemeClr val="tx2">
                              <a:lumMod val="75000"/>
                              <a:lumOff val="25000"/>
                            </a:schemeClr>
                          </a:solidFill>
                          <a:effectLst/>
                        </a:rPr>
                        <a:t>Higher SDLT rates</a:t>
                      </a:r>
                      <a:endParaRPr lang="en-GB" sz="1600" dirty="0">
                        <a:solidFill>
                          <a:schemeClr val="tx2">
                            <a:lumMod val="75000"/>
                            <a:lumOff val="25000"/>
                          </a:schemeClr>
                        </a:solidFill>
                        <a:effectLst/>
                        <a:latin typeface="Verdana" charset="0"/>
                        <a:ea typeface="Times New Roman" charset="0"/>
                        <a:cs typeface="Arial" charset="0"/>
                      </a:endParaRPr>
                    </a:p>
                  </a:txBody>
                  <a:tcPr marL="51435" marR="51435" marT="0" marB="0" anchor="ctr"/>
                </a:tc>
                <a:extLst>
                  <a:ext uri="{0D108BD9-81ED-4DB2-BD59-A6C34878D82A}">
                    <a16:rowId xmlns:a16="http://schemas.microsoft.com/office/drawing/2014/main" val="10000"/>
                  </a:ext>
                </a:extLst>
              </a:tr>
              <a:tr h="592556">
                <a:tc>
                  <a:txBody>
                    <a:bodyPr/>
                    <a:lstStyle/>
                    <a:p>
                      <a:pPr marL="0" marR="0" algn="just">
                        <a:spcBef>
                          <a:spcPts val="600"/>
                        </a:spcBef>
                        <a:spcAft>
                          <a:spcPts val="0"/>
                        </a:spcAft>
                        <a:tabLst>
                          <a:tab pos="360045" algn="l"/>
                        </a:tabLst>
                      </a:pPr>
                      <a:r>
                        <a:rPr lang="en-GB" sz="1600" dirty="0">
                          <a:solidFill>
                            <a:schemeClr val="tx2">
                              <a:lumMod val="75000"/>
                              <a:lumOff val="25000"/>
                            </a:schemeClr>
                          </a:solidFill>
                          <a:effectLst/>
                        </a:rPr>
                        <a:t>£0–£</a:t>
                      </a:r>
                      <a:r>
                        <a:rPr lang="en-GB" sz="1600" dirty="0" err="1">
                          <a:solidFill>
                            <a:schemeClr val="tx2">
                              <a:lumMod val="75000"/>
                              <a:lumOff val="25000"/>
                            </a:schemeClr>
                          </a:solidFill>
                          <a:effectLst/>
                        </a:rPr>
                        <a:t>125k</a:t>
                      </a:r>
                      <a:endParaRPr lang="en-GB" sz="1600" dirty="0">
                        <a:solidFill>
                          <a:schemeClr val="tx2">
                            <a:lumMod val="75000"/>
                            <a:lumOff val="25000"/>
                          </a:schemeClr>
                        </a:solidFill>
                        <a:effectLst/>
                        <a:latin typeface="Verdana" charset="0"/>
                        <a:ea typeface="Times New Roman" charset="0"/>
                        <a:cs typeface="Arial" charset="0"/>
                      </a:endParaRPr>
                    </a:p>
                  </a:txBody>
                  <a:tcPr marL="51435" marR="51435" marT="0" marB="0" anchor="ctr"/>
                </a:tc>
                <a:tc>
                  <a:txBody>
                    <a:bodyPr/>
                    <a:lstStyle/>
                    <a:p>
                      <a:pPr marL="0" marR="0" algn="ctr">
                        <a:spcBef>
                          <a:spcPts val="600"/>
                        </a:spcBef>
                        <a:spcAft>
                          <a:spcPts val="0"/>
                        </a:spcAft>
                        <a:tabLst>
                          <a:tab pos="360045" algn="l"/>
                        </a:tabLst>
                      </a:pPr>
                      <a:r>
                        <a:rPr lang="en-GB" sz="1600" dirty="0">
                          <a:effectLst/>
                        </a:rPr>
                        <a:t>0%</a:t>
                      </a:r>
                      <a:endParaRPr lang="en-GB" sz="1600" dirty="0">
                        <a:effectLst/>
                        <a:latin typeface="Verdana" charset="0"/>
                        <a:ea typeface="Times New Roman" charset="0"/>
                        <a:cs typeface="Arial" charset="0"/>
                      </a:endParaRPr>
                    </a:p>
                  </a:txBody>
                  <a:tcPr marL="51435" marR="51435" marT="0" marB="0" anchor="ctr"/>
                </a:tc>
                <a:tc>
                  <a:txBody>
                    <a:bodyPr/>
                    <a:lstStyle/>
                    <a:p>
                      <a:pPr marL="0" marR="0" algn="ctr">
                        <a:spcBef>
                          <a:spcPts val="600"/>
                        </a:spcBef>
                        <a:spcAft>
                          <a:spcPts val="0"/>
                        </a:spcAft>
                        <a:tabLst>
                          <a:tab pos="360045" algn="l"/>
                        </a:tabLst>
                      </a:pPr>
                      <a:r>
                        <a:rPr lang="en-GB" sz="1600" dirty="0">
                          <a:effectLst/>
                        </a:rPr>
                        <a:t>3%</a:t>
                      </a:r>
                      <a:endParaRPr lang="en-GB" sz="1600" dirty="0">
                        <a:effectLst/>
                        <a:latin typeface="Verdana" charset="0"/>
                        <a:ea typeface="Times New Roman" charset="0"/>
                        <a:cs typeface="Arial" charset="0"/>
                      </a:endParaRPr>
                    </a:p>
                  </a:txBody>
                  <a:tcPr marL="51435" marR="51435" marT="0" marB="0" anchor="ctr"/>
                </a:tc>
                <a:extLst>
                  <a:ext uri="{0D108BD9-81ED-4DB2-BD59-A6C34878D82A}">
                    <a16:rowId xmlns:a16="http://schemas.microsoft.com/office/drawing/2014/main" val="10001"/>
                  </a:ext>
                </a:extLst>
              </a:tr>
              <a:tr h="592556">
                <a:tc>
                  <a:txBody>
                    <a:bodyPr/>
                    <a:lstStyle/>
                    <a:p>
                      <a:pPr marL="0" marR="0" algn="just">
                        <a:spcBef>
                          <a:spcPts val="600"/>
                        </a:spcBef>
                        <a:spcAft>
                          <a:spcPts val="0"/>
                        </a:spcAft>
                        <a:tabLst>
                          <a:tab pos="360045" algn="l"/>
                        </a:tabLst>
                      </a:pPr>
                      <a:r>
                        <a:rPr lang="en-GB" sz="1600" dirty="0">
                          <a:solidFill>
                            <a:schemeClr val="tx2">
                              <a:lumMod val="75000"/>
                              <a:lumOff val="25000"/>
                            </a:schemeClr>
                          </a:solidFill>
                          <a:effectLst/>
                        </a:rPr>
                        <a:t>£</a:t>
                      </a:r>
                      <a:r>
                        <a:rPr lang="en-GB" sz="1600" dirty="0" err="1">
                          <a:solidFill>
                            <a:schemeClr val="tx2">
                              <a:lumMod val="75000"/>
                              <a:lumOff val="25000"/>
                            </a:schemeClr>
                          </a:solidFill>
                          <a:effectLst/>
                        </a:rPr>
                        <a:t>125k</a:t>
                      </a:r>
                      <a:r>
                        <a:rPr lang="en-GB" sz="1600" dirty="0">
                          <a:solidFill>
                            <a:schemeClr val="tx2">
                              <a:lumMod val="75000"/>
                              <a:lumOff val="25000"/>
                            </a:schemeClr>
                          </a:solidFill>
                          <a:effectLst/>
                        </a:rPr>
                        <a:t>–£</a:t>
                      </a:r>
                      <a:r>
                        <a:rPr lang="en-GB" sz="1600" dirty="0" err="1">
                          <a:solidFill>
                            <a:schemeClr val="tx2">
                              <a:lumMod val="75000"/>
                              <a:lumOff val="25000"/>
                            </a:schemeClr>
                          </a:solidFill>
                          <a:effectLst/>
                        </a:rPr>
                        <a:t>250k</a:t>
                      </a:r>
                      <a:endParaRPr lang="en-GB" sz="1600" dirty="0">
                        <a:solidFill>
                          <a:schemeClr val="tx2">
                            <a:lumMod val="75000"/>
                            <a:lumOff val="25000"/>
                          </a:schemeClr>
                        </a:solidFill>
                        <a:effectLst/>
                        <a:latin typeface="Verdana" charset="0"/>
                        <a:ea typeface="Times New Roman" charset="0"/>
                        <a:cs typeface="Arial" charset="0"/>
                      </a:endParaRPr>
                    </a:p>
                  </a:txBody>
                  <a:tcPr marL="51435" marR="51435" marT="0" marB="0" anchor="ctr"/>
                </a:tc>
                <a:tc>
                  <a:txBody>
                    <a:bodyPr/>
                    <a:lstStyle/>
                    <a:p>
                      <a:pPr marL="0" marR="0" algn="ctr">
                        <a:spcBef>
                          <a:spcPts val="600"/>
                        </a:spcBef>
                        <a:spcAft>
                          <a:spcPts val="0"/>
                        </a:spcAft>
                        <a:tabLst>
                          <a:tab pos="360045" algn="l"/>
                        </a:tabLst>
                      </a:pPr>
                      <a:r>
                        <a:rPr lang="en-GB" sz="1600" dirty="0">
                          <a:effectLst/>
                        </a:rPr>
                        <a:t>2%</a:t>
                      </a:r>
                      <a:endParaRPr lang="en-GB" sz="1600" dirty="0">
                        <a:effectLst/>
                        <a:latin typeface="Verdana" charset="0"/>
                        <a:ea typeface="Times New Roman" charset="0"/>
                        <a:cs typeface="Arial" charset="0"/>
                      </a:endParaRPr>
                    </a:p>
                  </a:txBody>
                  <a:tcPr marL="51435" marR="51435" marT="0" marB="0" anchor="ctr"/>
                </a:tc>
                <a:tc>
                  <a:txBody>
                    <a:bodyPr/>
                    <a:lstStyle/>
                    <a:p>
                      <a:pPr marL="0" marR="0" algn="ctr">
                        <a:spcBef>
                          <a:spcPts val="600"/>
                        </a:spcBef>
                        <a:spcAft>
                          <a:spcPts val="0"/>
                        </a:spcAft>
                        <a:tabLst>
                          <a:tab pos="360045" algn="l"/>
                        </a:tabLst>
                      </a:pPr>
                      <a:r>
                        <a:rPr lang="en-GB" sz="1600" dirty="0">
                          <a:effectLst/>
                        </a:rPr>
                        <a:t>5%</a:t>
                      </a:r>
                      <a:endParaRPr lang="en-GB" sz="1600" dirty="0">
                        <a:effectLst/>
                        <a:latin typeface="Verdana" charset="0"/>
                        <a:ea typeface="Times New Roman" charset="0"/>
                        <a:cs typeface="Arial" charset="0"/>
                      </a:endParaRPr>
                    </a:p>
                  </a:txBody>
                  <a:tcPr marL="51435" marR="51435" marT="0" marB="0" anchor="ctr"/>
                </a:tc>
                <a:extLst>
                  <a:ext uri="{0D108BD9-81ED-4DB2-BD59-A6C34878D82A}">
                    <a16:rowId xmlns:a16="http://schemas.microsoft.com/office/drawing/2014/main" val="10002"/>
                  </a:ext>
                </a:extLst>
              </a:tr>
              <a:tr h="584532">
                <a:tc>
                  <a:txBody>
                    <a:bodyPr/>
                    <a:lstStyle/>
                    <a:p>
                      <a:pPr marL="0" marR="0" algn="just">
                        <a:spcBef>
                          <a:spcPts val="600"/>
                        </a:spcBef>
                        <a:spcAft>
                          <a:spcPts val="0"/>
                        </a:spcAft>
                        <a:tabLst>
                          <a:tab pos="360045" algn="l"/>
                        </a:tabLst>
                      </a:pPr>
                      <a:r>
                        <a:rPr lang="en-GB" sz="1600" dirty="0">
                          <a:solidFill>
                            <a:schemeClr val="tx2">
                              <a:lumMod val="75000"/>
                              <a:lumOff val="25000"/>
                            </a:schemeClr>
                          </a:solidFill>
                          <a:effectLst/>
                        </a:rPr>
                        <a:t>£250k–£925k</a:t>
                      </a:r>
                      <a:endParaRPr lang="en-GB" sz="1600" dirty="0">
                        <a:solidFill>
                          <a:schemeClr val="tx2">
                            <a:lumMod val="75000"/>
                            <a:lumOff val="25000"/>
                          </a:schemeClr>
                        </a:solidFill>
                        <a:effectLst/>
                        <a:latin typeface="Verdana" charset="0"/>
                        <a:ea typeface="Times New Roman" charset="0"/>
                        <a:cs typeface="Arial" charset="0"/>
                      </a:endParaRPr>
                    </a:p>
                  </a:txBody>
                  <a:tcPr marL="51435" marR="51435" marT="0" marB="0" anchor="ctr"/>
                </a:tc>
                <a:tc>
                  <a:txBody>
                    <a:bodyPr/>
                    <a:lstStyle/>
                    <a:p>
                      <a:pPr marL="0" marR="0" algn="ctr">
                        <a:spcBef>
                          <a:spcPts val="600"/>
                        </a:spcBef>
                        <a:spcAft>
                          <a:spcPts val="0"/>
                        </a:spcAft>
                        <a:tabLst>
                          <a:tab pos="360045" algn="l"/>
                        </a:tabLst>
                      </a:pPr>
                      <a:r>
                        <a:rPr lang="en-GB" sz="1600" dirty="0">
                          <a:effectLst/>
                        </a:rPr>
                        <a:t>5%</a:t>
                      </a:r>
                      <a:endParaRPr lang="en-GB" sz="1600" dirty="0">
                        <a:effectLst/>
                        <a:latin typeface="Verdana" charset="0"/>
                        <a:ea typeface="Times New Roman" charset="0"/>
                        <a:cs typeface="Arial" charset="0"/>
                      </a:endParaRPr>
                    </a:p>
                  </a:txBody>
                  <a:tcPr marL="51435" marR="51435" marT="0" marB="0" anchor="ctr"/>
                </a:tc>
                <a:tc>
                  <a:txBody>
                    <a:bodyPr/>
                    <a:lstStyle/>
                    <a:p>
                      <a:pPr marL="0" marR="0" algn="ctr">
                        <a:spcBef>
                          <a:spcPts val="600"/>
                        </a:spcBef>
                        <a:spcAft>
                          <a:spcPts val="0"/>
                        </a:spcAft>
                        <a:tabLst>
                          <a:tab pos="360045" algn="l"/>
                        </a:tabLst>
                      </a:pPr>
                      <a:r>
                        <a:rPr lang="en-GB" sz="1600" dirty="0">
                          <a:effectLst/>
                        </a:rPr>
                        <a:t>8%</a:t>
                      </a:r>
                      <a:endParaRPr lang="en-GB" sz="1600" dirty="0">
                        <a:effectLst/>
                        <a:latin typeface="Verdana" charset="0"/>
                        <a:ea typeface="Times New Roman" charset="0"/>
                        <a:cs typeface="Arial" charset="0"/>
                      </a:endParaRPr>
                    </a:p>
                  </a:txBody>
                  <a:tcPr marL="51435" marR="51435" marT="0" marB="0" anchor="ctr"/>
                </a:tc>
                <a:extLst>
                  <a:ext uri="{0D108BD9-81ED-4DB2-BD59-A6C34878D82A}">
                    <a16:rowId xmlns:a16="http://schemas.microsoft.com/office/drawing/2014/main" val="10003"/>
                  </a:ext>
                </a:extLst>
              </a:tr>
              <a:tr h="592556">
                <a:tc>
                  <a:txBody>
                    <a:bodyPr/>
                    <a:lstStyle/>
                    <a:p>
                      <a:pPr marL="0" marR="0" algn="just">
                        <a:spcBef>
                          <a:spcPts val="600"/>
                        </a:spcBef>
                        <a:spcAft>
                          <a:spcPts val="0"/>
                        </a:spcAft>
                        <a:tabLst>
                          <a:tab pos="360045" algn="l"/>
                        </a:tabLst>
                      </a:pPr>
                      <a:r>
                        <a:rPr lang="en-GB" sz="1600" dirty="0">
                          <a:solidFill>
                            <a:schemeClr val="tx2">
                              <a:lumMod val="75000"/>
                              <a:lumOff val="25000"/>
                            </a:schemeClr>
                          </a:solidFill>
                          <a:effectLst/>
                        </a:rPr>
                        <a:t>£925k–£1.5m</a:t>
                      </a:r>
                      <a:endParaRPr lang="en-GB" sz="1600" dirty="0">
                        <a:solidFill>
                          <a:schemeClr val="tx2">
                            <a:lumMod val="75000"/>
                            <a:lumOff val="25000"/>
                          </a:schemeClr>
                        </a:solidFill>
                        <a:effectLst/>
                        <a:latin typeface="Verdana" charset="0"/>
                        <a:ea typeface="Times New Roman" charset="0"/>
                        <a:cs typeface="Arial" charset="0"/>
                      </a:endParaRPr>
                    </a:p>
                  </a:txBody>
                  <a:tcPr marL="51435" marR="51435" marT="0" marB="0" anchor="ctr"/>
                </a:tc>
                <a:tc>
                  <a:txBody>
                    <a:bodyPr/>
                    <a:lstStyle/>
                    <a:p>
                      <a:pPr marL="0" marR="0" algn="ctr">
                        <a:spcBef>
                          <a:spcPts val="600"/>
                        </a:spcBef>
                        <a:spcAft>
                          <a:spcPts val="0"/>
                        </a:spcAft>
                        <a:tabLst>
                          <a:tab pos="360045" algn="l"/>
                        </a:tabLst>
                      </a:pPr>
                      <a:r>
                        <a:rPr lang="en-GB" sz="1600" dirty="0">
                          <a:effectLst/>
                        </a:rPr>
                        <a:t>10%</a:t>
                      </a:r>
                      <a:endParaRPr lang="en-GB" sz="1600" dirty="0">
                        <a:effectLst/>
                        <a:latin typeface="Verdana" charset="0"/>
                        <a:ea typeface="Times New Roman" charset="0"/>
                        <a:cs typeface="Arial" charset="0"/>
                      </a:endParaRPr>
                    </a:p>
                  </a:txBody>
                  <a:tcPr marL="51435" marR="51435" marT="0" marB="0" anchor="ctr"/>
                </a:tc>
                <a:tc>
                  <a:txBody>
                    <a:bodyPr/>
                    <a:lstStyle/>
                    <a:p>
                      <a:pPr marL="0" marR="0" algn="ctr">
                        <a:spcBef>
                          <a:spcPts val="600"/>
                        </a:spcBef>
                        <a:spcAft>
                          <a:spcPts val="0"/>
                        </a:spcAft>
                        <a:tabLst>
                          <a:tab pos="360045" algn="l"/>
                        </a:tabLst>
                      </a:pPr>
                      <a:r>
                        <a:rPr lang="en-GB" sz="1600" dirty="0">
                          <a:effectLst/>
                        </a:rPr>
                        <a:t>13%</a:t>
                      </a:r>
                      <a:endParaRPr lang="en-GB" sz="1600" dirty="0">
                        <a:effectLst/>
                        <a:latin typeface="Verdana" charset="0"/>
                        <a:ea typeface="Times New Roman" charset="0"/>
                        <a:cs typeface="Arial" charset="0"/>
                      </a:endParaRPr>
                    </a:p>
                  </a:txBody>
                  <a:tcPr marL="51435" marR="51435" marT="0" marB="0" anchor="ctr"/>
                </a:tc>
                <a:extLst>
                  <a:ext uri="{0D108BD9-81ED-4DB2-BD59-A6C34878D82A}">
                    <a16:rowId xmlns:a16="http://schemas.microsoft.com/office/drawing/2014/main" val="10004"/>
                  </a:ext>
                </a:extLst>
              </a:tr>
              <a:tr h="592556">
                <a:tc>
                  <a:txBody>
                    <a:bodyPr/>
                    <a:lstStyle/>
                    <a:p>
                      <a:pPr marL="0" marR="0" algn="just">
                        <a:spcBef>
                          <a:spcPts val="600"/>
                        </a:spcBef>
                        <a:spcAft>
                          <a:spcPts val="0"/>
                        </a:spcAft>
                        <a:tabLst>
                          <a:tab pos="360045" algn="l"/>
                        </a:tabLst>
                      </a:pPr>
                      <a:r>
                        <a:rPr lang="en-GB" sz="1600" dirty="0">
                          <a:solidFill>
                            <a:schemeClr val="tx2">
                              <a:lumMod val="75000"/>
                              <a:lumOff val="25000"/>
                            </a:schemeClr>
                          </a:solidFill>
                          <a:effectLst/>
                        </a:rPr>
                        <a:t>£1.5m+</a:t>
                      </a:r>
                      <a:endParaRPr lang="en-GB" sz="1600" dirty="0">
                        <a:solidFill>
                          <a:schemeClr val="tx2">
                            <a:lumMod val="75000"/>
                            <a:lumOff val="25000"/>
                          </a:schemeClr>
                        </a:solidFill>
                        <a:effectLst/>
                        <a:latin typeface="Verdana" charset="0"/>
                        <a:ea typeface="Times New Roman" charset="0"/>
                        <a:cs typeface="Arial" charset="0"/>
                      </a:endParaRPr>
                    </a:p>
                  </a:txBody>
                  <a:tcPr marL="51435" marR="51435" marT="0" marB="0" anchor="ctr"/>
                </a:tc>
                <a:tc>
                  <a:txBody>
                    <a:bodyPr/>
                    <a:lstStyle/>
                    <a:p>
                      <a:pPr marL="0" marR="0" algn="ctr">
                        <a:spcBef>
                          <a:spcPts val="600"/>
                        </a:spcBef>
                        <a:spcAft>
                          <a:spcPts val="0"/>
                        </a:spcAft>
                        <a:tabLst>
                          <a:tab pos="360045" algn="l"/>
                        </a:tabLst>
                      </a:pPr>
                      <a:r>
                        <a:rPr lang="en-GB" sz="1600" dirty="0">
                          <a:effectLst/>
                        </a:rPr>
                        <a:t>12%</a:t>
                      </a:r>
                      <a:endParaRPr lang="en-GB" sz="1600" dirty="0">
                        <a:effectLst/>
                        <a:latin typeface="Verdana" charset="0"/>
                        <a:ea typeface="Times New Roman" charset="0"/>
                        <a:cs typeface="Arial" charset="0"/>
                      </a:endParaRPr>
                    </a:p>
                  </a:txBody>
                  <a:tcPr marL="51435" marR="51435" marT="0" marB="0" anchor="ctr"/>
                </a:tc>
                <a:tc>
                  <a:txBody>
                    <a:bodyPr/>
                    <a:lstStyle/>
                    <a:p>
                      <a:pPr marL="0" marR="0" algn="ctr">
                        <a:spcBef>
                          <a:spcPts val="600"/>
                        </a:spcBef>
                        <a:spcAft>
                          <a:spcPts val="0"/>
                        </a:spcAft>
                        <a:tabLst>
                          <a:tab pos="360045" algn="l"/>
                        </a:tabLst>
                      </a:pPr>
                      <a:r>
                        <a:rPr lang="en-GB" sz="1600" dirty="0">
                          <a:effectLst/>
                        </a:rPr>
                        <a:t>15%</a:t>
                      </a:r>
                      <a:endParaRPr lang="en-GB" sz="1600" dirty="0">
                        <a:effectLst/>
                        <a:latin typeface="Verdana" charset="0"/>
                        <a:ea typeface="Times New Roman" charset="0"/>
                        <a:cs typeface="Arial" charset="0"/>
                      </a:endParaRPr>
                    </a:p>
                  </a:txBody>
                  <a:tcPr marL="51435" marR="51435" marT="0" marB="0"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z="2400"/>
              <a:t>Five rate structures </a:t>
            </a:r>
            <a:endParaRPr altLang="en-US" sz="2400" dirty="0"/>
          </a:p>
        </p:txBody>
      </p:sp>
      <p:sp>
        <p:nvSpPr>
          <p:cNvPr id="4099" name="Content Placeholder 2"/>
          <p:cNvSpPr>
            <a:spLocks noGrp="1"/>
          </p:cNvSpPr>
          <p:nvPr>
            <p:ph idx="1"/>
          </p:nvPr>
        </p:nvSpPr>
        <p:spPr bwMode="auto">
          <a:xfrm>
            <a:off x="228600" y="1085850"/>
            <a:ext cx="8534400" cy="54864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63538" indent="-363538">
              <a:lnSpc>
                <a:spcPct val="100000"/>
              </a:lnSpc>
              <a:spcAft>
                <a:spcPts val="2000"/>
              </a:spcAft>
              <a:buNone/>
            </a:pPr>
            <a:r>
              <a:rPr lang="en-US" sz="2000" dirty="0"/>
              <a:t>3.	</a:t>
            </a:r>
          </a:p>
          <a:p>
            <a:pPr marL="363538" indent="-363538">
              <a:lnSpc>
                <a:spcPct val="100000"/>
              </a:lnSpc>
              <a:spcAft>
                <a:spcPts val="2000"/>
              </a:spcAft>
              <a:buNone/>
            </a:pPr>
            <a:endParaRPr lang="en-US" sz="2000" dirty="0"/>
          </a:p>
          <a:p>
            <a:pPr marL="363538" indent="-363538">
              <a:lnSpc>
                <a:spcPct val="100000"/>
              </a:lnSpc>
              <a:spcAft>
                <a:spcPts val="2000"/>
              </a:spcAft>
              <a:buNone/>
            </a:pPr>
            <a:endParaRPr lang="en-US" sz="2000" dirty="0"/>
          </a:p>
          <a:p>
            <a:pPr indent="363538">
              <a:lnSpc>
                <a:spcPct val="100000"/>
              </a:lnSpc>
              <a:spcBef>
                <a:spcPts val="0"/>
              </a:spcBef>
              <a:spcAft>
                <a:spcPts val="0"/>
              </a:spcAft>
              <a:buNone/>
              <a:tabLst>
                <a:tab pos="363538" algn="l"/>
              </a:tabLst>
            </a:pPr>
            <a:br>
              <a:rPr lang="en-US" sz="2000" dirty="0"/>
            </a:br>
            <a:r>
              <a:rPr lang="en-US" sz="2000" dirty="0"/>
              <a:t>4.	</a:t>
            </a:r>
          </a:p>
          <a:p>
            <a:pPr marL="363538" indent="-363538">
              <a:lnSpc>
                <a:spcPct val="100000"/>
              </a:lnSpc>
              <a:spcAft>
                <a:spcPts val="2000"/>
              </a:spcAft>
              <a:buNone/>
            </a:pPr>
            <a:endParaRPr lang="en-US" sz="2000" dirty="0"/>
          </a:p>
          <a:p>
            <a:pPr marL="363538" indent="-363538">
              <a:lnSpc>
                <a:spcPct val="100000"/>
              </a:lnSpc>
              <a:spcAft>
                <a:spcPts val="2000"/>
              </a:spcAft>
              <a:buAutoNum type="arabicPeriod" startAt="4"/>
            </a:pPr>
            <a:endParaRPr lang="en-US" sz="2000" dirty="0"/>
          </a:p>
          <a:p>
            <a:pPr marL="363538" indent="-363538">
              <a:lnSpc>
                <a:spcPct val="100000"/>
              </a:lnSpc>
              <a:spcAft>
                <a:spcPts val="2000"/>
              </a:spcAft>
              <a:buAutoNum type="arabicPeriod" startAt="4"/>
            </a:pPr>
            <a:endParaRPr lang="en-US" sz="2000" dirty="0"/>
          </a:p>
          <a:p>
            <a:pPr marL="363538" indent="-363538" algn="just">
              <a:lnSpc>
                <a:spcPct val="100000"/>
              </a:lnSpc>
              <a:spcBef>
                <a:spcPts val="0"/>
              </a:spcBef>
              <a:spcAft>
                <a:spcPts val="0"/>
              </a:spcAft>
              <a:buNone/>
            </a:pPr>
            <a:r>
              <a:rPr lang="en-US" sz="2000" dirty="0"/>
              <a:t>5.	Higher rate of 15% for company and other non-natural purchasers of dwellings above £500,000</a:t>
            </a:r>
          </a:p>
        </p:txBody>
      </p:sp>
      <p:sp>
        <p:nvSpPr>
          <p:cNvPr id="7" name="Content Placeholder 2"/>
          <p:cNvSpPr txBox="1">
            <a:spLocks/>
          </p:cNvSpPr>
          <p:nvPr/>
        </p:nvSpPr>
        <p:spPr>
          <a:xfrm>
            <a:off x="1485900" y="2362200"/>
            <a:ext cx="6172200" cy="4118082"/>
          </a:xfrm>
          <a:prstGeom prst="rect">
            <a:avLst/>
          </a:prstGeom>
        </p:spPr>
        <p:txBody>
          <a:bodyPr/>
          <a:lstStyle/>
          <a:p>
            <a:pPr marL="0" marR="0" lvl="0" indent="0" algn="l" defTabSz="914400" rtl="0" eaLnBrk="0" fontAlgn="base" latinLnBrk="0" hangingPunct="0">
              <a:lnSpc>
                <a:spcPct val="90000"/>
              </a:lnSpc>
              <a:spcBef>
                <a:spcPts val="600"/>
              </a:spcBef>
              <a:spcAft>
                <a:spcPct val="0"/>
              </a:spcAft>
              <a:buClrTx/>
              <a:buSzTx/>
              <a:buFontTx/>
              <a:buChar char="•"/>
              <a:tabLst/>
              <a:defRPr/>
            </a:pPr>
            <a:endParaRPr kumimoji="0" lang="en-US" sz="1600" b="0" i="0" u="none" strike="noStrike" kern="0" cap="none" spc="0" normalizeH="0" baseline="0" noProof="0" dirty="0">
              <a:ln>
                <a:noFill/>
              </a:ln>
              <a:solidFill>
                <a:schemeClr val="tx1"/>
              </a:solidFill>
              <a:effectLst/>
              <a:uLnTx/>
              <a:uFillTx/>
              <a:latin typeface="Calibri" pitchFamily="34" charset="0"/>
              <a:ea typeface="+mn-ea"/>
              <a:cs typeface="+mn-cs"/>
            </a:endParaRPr>
          </a:p>
        </p:txBody>
      </p:sp>
      <p:graphicFrame>
        <p:nvGraphicFramePr>
          <p:cNvPr id="9" name="Table 8"/>
          <p:cNvGraphicFramePr>
            <a:graphicFrameLocks noGrp="1"/>
          </p:cNvGraphicFramePr>
          <p:nvPr/>
        </p:nvGraphicFramePr>
        <p:xfrm>
          <a:off x="736947" y="1116470"/>
          <a:ext cx="7772400" cy="1483360"/>
        </p:xfrm>
        <a:graphic>
          <a:graphicData uri="http://schemas.openxmlformats.org/drawingml/2006/table">
            <a:tbl>
              <a:tblPr firstRow="1" bandRow="1">
                <a:effectLst>
                  <a:outerShdw blurRad="50800" dist="50800" dir="5400000" algn="ctr" rotWithShape="0">
                    <a:schemeClr val="tx1">
                      <a:lumMod val="65000"/>
                      <a:lumOff val="35000"/>
                    </a:schemeClr>
                  </a:outerShdw>
                </a:effectLst>
                <a:tableStyleId>{5C22544A-7EE6-4342-B048-85BDC9FD1C3A}</a:tableStyleId>
              </a:tblPr>
              <a:tblGrid>
                <a:gridCol w="6006465">
                  <a:extLst>
                    <a:ext uri="{9D8B030D-6E8A-4147-A177-3AD203B41FA5}">
                      <a16:colId xmlns:a16="http://schemas.microsoft.com/office/drawing/2014/main" val="20000"/>
                    </a:ext>
                  </a:extLst>
                </a:gridCol>
                <a:gridCol w="1765935">
                  <a:extLst>
                    <a:ext uri="{9D8B030D-6E8A-4147-A177-3AD203B41FA5}">
                      <a16:colId xmlns:a16="http://schemas.microsoft.com/office/drawing/2014/main" val="20001"/>
                    </a:ext>
                  </a:extLst>
                </a:gridCol>
              </a:tblGrid>
              <a:tr h="370840">
                <a:tc gridSpan="2">
                  <a:txBody>
                    <a:bodyPr/>
                    <a:lstStyle/>
                    <a:p>
                      <a:r>
                        <a:rPr lang="en-US" sz="1800" b="0" dirty="0">
                          <a:solidFill>
                            <a:schemeClr val="tx1"/>
                          </a:solidFill>
                          <a:latin typeface="Calibri" pitchFamily="34" charset="0"/>
                        </a:rPr>
                        <a:t>First-time buyer Table A rates: nil up to £300,000 then 5% on next £200,000</a:t>
                      </a:r>
                      <a:endParaRPr lang="en-GB" sz="1800" b="0" dirty="0">
                        <a:solidFill>
                          <a:schemeClr val="tx1"/>
                        </a:solidFill>
                        <a:latin typeface="Calibri" pitchFamily="34" charset="0"/>
                      </a:endParaRPr>
                    </a:p>
                  </a:txBody>
                  <a:tcPr/>
                </a:tc>
                <a:tc hMerge="1">
                  <a:txBody>
                    <a:bodyPr/>
                    <a:lstStyle/>
                    <a:p>
                      <a:endParaRPr lang="en-GB" sz="1800" dirty="0">
                        <a:solidFill>
                          <a:schemeClr val="tx1"/>
                        </a:solidFill>
                        <a:latin typeface="Calibri" pitchFamily="34" charset="0"/>
                      </a:endParaRPr>
                    </a:p>
                  </a:txBody>
                  <a:tcPr/>
                </a:tc>
                <a:extLst>
                  <a:ext uri="{0D108BD9-81ED-4DB2-BD59-A6C34878D82A}">
                    <a16:rowId xmlns:a16="http://schemas.microsoft.com/office/drawing/2014/main" val="10000"/>
                  </a:ext>
                </a:extLst>
              </a:tr>
              <a:tr h="370840">
                <a:tc>
                  <a:txBody>
                    <a:bodyPr/>
                    <a:lstStyle/>
                    <a:p>
                      <a:r>
                        <a:rPr lang="en-GB" sz="1800" b="1" dirty="0">
                          <a:latin typeface="Calibri" pitchFamily="34" charset="0"/>
                        </a:rPr>
                        <a:t>Relevant consideration</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800" b="1" dirty="0">
                          <a:solidFill>
                            <a:schemeClr val="tx1"/>
                          </a:solidFill>
                          <a:latin typeface="Calibri" pitchFamily="34" charset="0"/>
                        </a:rPr>
                        <a:t>Percentage</a:t>
                      </a:r>
                      <a:endParaRPr lang="en-GB" sz="1800" b="1" dirty="0">
                        <a:latin typeface="Calibri" pitchFamily="34" charset="0"/>
                      </a:endParaRPr>
                    </a:p>
                  </a:txBody>
                  <a:tcPr/>
                </a:tc>
                <a:extLst>
                  <a:ext uri="{0D108BD9-81ED-4DB2-BD59-A6C34878D82A}">
                    <a16:rowId xmlns:a16="http://schemas.microsoft.com/office/drawing/2014/main" val="10001"/>
                  </a:ext>
                </a:extLst>
              </a:tr>
              <a:tr h="370840">
                <a:tc>
                  <a:txBody>
                    <a:bodyPr/>
                    <a:lstStyle/>
                    <a:p>
                      <a:r>
                        <a:rPr lang="en-GB" sz="1800" dirty="0">
                          <a:latin typeface="Calibri" pitchFamily="34" charset="0"/>
                        </a:rPr>
                        <a:t>So much as does not exceed £300,000</a:t>
                      </a:r>
                    </a:p>
                  </a:txBody>
                  <a:tcPr/>
                </a:tc>
                <a:tc>
                  <a:txBody>
                    <a:bodyPr/>
                    <a:lstStyle/>
                    <a:p>
                      <a:pPr algn="ctr"/>
                      <a:r>
                        <a:rPr lang="en-GB" sz="1800" dirty="0">
                          <a:latin typeface="Calibri" pitchFamily="34" charset="0"/>
                        </a:rPr>
                        <a:t>0%</a:t>
                      </a:r>
                    </a:p>
                  </a:txBody>
                  <a:tcPr/>
                </a:tc>
                <a:extLst>
                  <a:ext uri="{0D108BD9-81ED-4DB2-BD59-A6C34878D82A}">
                    <a16:rowId xmlns:a16="http://schemas.microsoft.com/office/drawing/2014/main" val="10002"/>
                  </a:ext>
                </a:extLst>
              </a:tr>
              <a:tr h="370840">
                <a:tc>
                  <a:txBody>
                    <a:bodyPr/>
                    <a:lstStyle/>
                    <a:p>
                      <a:r>
                        <a:rPr lang="en-GB" sz="1800" dirty="0">
                          <a:latin typeface="Calibri" pitchFamily="34" charset="0"/>
                        </a:rPr>
                        <a:t>Any remainder (so far as not exceeding £500,000)</a:t>
                      </a:r>
                    </a:p>
                  </a:txBody>
                  <a:tcPr/>
                </a:tc>
                <a:tc>
                  <a:txBody>
                    <a:bodyPr/>
                    <a:lstStyle/>
                    <a:p>
                      <a:pPr algn="ctr"/>
                      <a:r>
                        <a:rPr lang="en-GB" sz="1800" dirty="0">
                          <a:latin typeface="Calibri" pitchFamily="34" charset="0"/>
                        </a:rPr>
                        <a:t>5%</a:t>
                      </a:r>
                    </a:p>
                  </a:txBody>
                  <a:tcPr/>
                </a:tc>
                <a:extLst>
                  <a:ext uri="{0D108BD9-81ED-4DB2-BD59-A6C34878D82A}">
                    <a16:rowId xmlns:a16="http://schemas.microsoft.com/office/drawing/2014/main" val="10003"/>
                  </a:ext>
                </a:extLst>
              </a:tr>
            </a:tbl>
          </a:graphicData>
        </a:graphic>
      </p:graphicFrame>
      <p:graphicFrame>
        <p:nvGraphicFramePr>
          <p:cNvPr id="10" name="Table 9"/>
          <p:cNvGraphicFramePr>
            <a:graphicFrameLocks noGrp="1"/>
          </p:cNvGraphicFramePr>
          <p:nvPr/>
        </p:nvGraphicFramePr>
        <p:xfrm>
          <a:off x="736947" y="3252897"/>
          <a:ext cx="7772400" cy="1854200"/>
        </p:xfrm>
        <a:graphic>
          <a:graphicData uri="http://schemas.openxmlformats.org/drawingml/2006/table">
            <a:tbl>
              <a:tblPr firstRow="1" bandRow="1">
                <a:effectLst>
                  <a:outerShdw blurRad="50800" dist="50800" dir="5400000" algn="ctr" rotWithShape="0">
                    <a:schemeClr val="tx1">
                      <a:lumMod val="65000"/>
                      <a:lumOff val="35000"/>
                    </a:schemeClr>
                  </a:outerShdw>
                </a:effectLst>
                <a:tableStyleId>{5C22544A-7EE6-4342-B048-85BDC9FD1C3A}</a:tableStyleId>
              </a:tblPr>
              <a:tblGrid>
                <a:gridCol w="6019800">
                  <a:extLst>
                    <a:ext uri="{9D8B030D-6E8A-4147-A177-3AD203B41FA5}">
                      <a16:colId xmlns:a16="http://schemas.microsoft.com/office/drawing/2014/main" val="20000"/>
                    </a:ext>
                  </a:extLst>
                </a:gridCol>
                <a:gridCol w="1752600">
                  <a:extLst>
                    <a:ext uri="{9D8B030D-6E8A-4147-A177-3AD203B41FA5}">
                      <a16:colId xmlns:a16="http://schemas.microsoft.com/office/drawing/2014/main" val="20001"/>
                    </a:ext>
                  </a:extLst>
                </a:gridCol>
              </a:tblGrid>
              <a:tr h="370840">
                <a:tc gridSpan="2">
                  <a:txBody>
                    <a:bodyPr/>
                    <a:lstStyle/>
                    <a:p>
                      <a:r>
                        <a:rPr lang="en-US" sz="1800" b="0">
                          <a:solidFill>
                            <a:schemeClr val="tx1"/>
                          </a:solidFill>
                          <a:latin typeface="Calibri" pitchFamily="34" charset="0"/>
                        </a:rPr>
                        <a:t>Table B Non-residential and mixed 0% - 5%</a:t>
                      </a:r>
                      <a:endParaRPr lang="en-GB" sz="1800" b="0" dirty="0">
                        <a:solidFill>
                          <a:schemeClr val="tx1"/>
                        </a:solidFill>
                        <a:latin typeface="Calibri" pitchFamily="34" charset="0"/>
                      </a:endParaRPr>
                    </a:p>
                  </a:txBody>
                  <a:tcPr/>
                </a:tc>
                <a:tc hMerge="1">
                  <a:txBody>
                    <a:bodyPr/>
                    <a:lstStyle/>
                    <a:p>
                      <a:endParaRPr lang="en-GB" sz="1800" dirty="0">
                        <a:latin typeface="Calibri" pitchFamily="34" charset="0"/>
                      </a:endParaRPr>
                    </a:p>
                  </a:txBody>
                  <a:tcPr/>
                </a:tc>
                <a:extLst>
                  <a:ext uri="{0D108BD9-81ED-4DB2-BD59-A6C34878D82A}">
                    <a16:rowId xmlns:a16="http://schemas.microsoft.com/office/drawing/2014/main" val="10000"/>
                  </a:ext>
                </a:extLst>
              </a:tr>
              <a:tr h="370840">
                <a:tc>
                  <a:txBody>
                    <a:bodyPr/>
                    <a:lstStyle/>
                    <a:p>
                      <a:r>
                        <a:rPr lang="en-GB" sz="1800" b="1" i="1" dirty="0">
                          <a:latin typeface="Calibri" pitchFamily="34" charset="0"/>
                        </a:rPr>
                        <a:t>Relevant consideration</a:t>
                      </a:r>
                    </a:p>
                  </a:txBody>
                  <a:tcPr/>
                </a:tc>
                <a:tc>
                  <a:txBody>
                    <a:bodyPr/>
                    <a:lstStyle/>
                    <a:p>
                      <a:pPr algn="ctr"/>
                      <a:r>
                        <a:rPr lang="en-GB" sz="1800" b="1" i="1" dirty="0">
                          <a:latin typeface="Calibri" pitchFamily="34" charset="0"/>
                        </a:rPr>
                        <a:t>Percentage</a:t>
                      </a:r>
                    </a:p>
                  </a:txBody>
                  <a:tcPr/>
                </a:tc>
                <a:extLst>
                  <a:ext uri="{0D108BD9-81ED-4DB2-BD59-A6C34878D82A}">
                    <a16:rowId xmlns:a16="http://schemas.microsoft.com/office/drawing/2014/main" val="10001"/>
                  </a:ext>
                </a:extLst>
              </a:tr>
              <a:tr h="370840">
                <a:tc>
                  <a:txBody>
                    <a:bodyPr/>
                    <a:lstStyle/>
                    <a:p>
                      <a:r>
                        <a:rPr lang="en-GB" sz="1800" dirty="0">
                          <a:latin typeface="Calibri" pitchFamily="34" charset="0"/>
                        </a:rPr>
                        <a:t>So much as does not exceed £150,000</a:t>
                      </a:r>
                    </a:p>
                  </a:txBody>
                  <a:tcPr/>
                </a:tc>
                <a:tc>
                  <a:txBody>
                    <a:bodyPr/>
                    <a:lstStyle/>
                    <a:p>
                      <a:pPr algn="ctr"/>
                      <a:r>
                        <a:rPr lang="en-GB" sz="1800" dirty="0">
                          <a:latin typeface="Calibri" pitchFamily="34" charset="0"/>
                        </a:rPr>
                        <a:t>0%</a:t>
                      </a:r>
                    </a:p>
                  </a:txBody>
                  <a:tcPr/>
                </a:tc>
                <a:extLst>
                  <a:ext uri="{0D108BD9-81ED-4DB2-BD59-A6C34878D82A}">
                    <a16:rowId xmlns:a16="http://schemas.microsoft.com/office/drawing/2014/main" val="10002"/>
                  </a:ext>
                </a:extLst>
              </a:tr>
              <a:tr h="370840">
                <a:tc>
                  <a:txBody>
                    <a:bodyPr/>
                    <a:lstStyle/>
                    <a:p>
                      <a:r>
                        <a:rPr lang="en-GB" sz="1800" dirty="0">
                          <a:latin typeface="Calibri" pitchFamily="34" charset="0"/>
                        </a:rPr>
                        <a:t>So much as exceeds £150,000 but does not exceed £250,000</a:t>
                      </a:r>
                    </a:p>
                  </a:txBody>
                  <a:tcPr/>
                </a:tc>
                <a:tc>
                  <a:txBody>
                    <a:bodyPr/>
                    <a:lstStyle/>
                    <a:p>
                      <a:pPr algn="ctr"/>
                      <a:r>
                        <a:rPr lang="en-GB" sz="1800" dirty="0">
                          <a:latin typeface="Calibri" pitchFamily="34" charset="0"/>
                        </a:rPr>
                        <a:t>2%</a:t>
                      </a:r>
                    </a:p>
                  </a:txBody>
                  <a:tcPr/>
                </a:tc>
                <a:extLst>
                  <a:ext uri="{0D108BD9-81ED-4DB2-BD59-A6C34878D82A}">
                    <a16:rowId xmlns:a16="http://schemas.microsoft.com/office/drawing/2014/main" val="10003"/>
                  </a:ext>
                </a:extLst>
              </a:tr>
              <a:tr h="370840">
                <a:tc>
                  <a:txBody>
                    <a:bodyPr/>
                    <a:lstStyle/>
                    <a:p>
                      <a:r>
                        <a:rPr lang="en-GB" sz="1800" dirty="0">
                          <a:latin typeface="Calibri" pitchFamily="34" charset="0"/>
                        </a:rPr>
                        <a:t>The remainder (if any)</a:t>
                      </a:r>
                    </a:p>
                  </a:txBody>
                  <a:tcPr/>
                </a:tc>
                <a:tc>
                  <a:txBody>
                    <a:bodyPr/>
                    <a:lstStyle/>
                    <a:p>
                      <a:pPr algn="ctr"/>
                      <a:r>
                        <a:rPr lang="en-GB" sz="1800" dirty="0">
                          <a:latin typeface="Calibri" pitchFamily="34" charset="0"/>
                        </a:rPr>
                        <a:t>5%</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z="2400" dirty="0"/>
              <a:t>HMRC’s SDLT Calculator</a:t>
            </a:r>
            <a:endParaRPr altLang="en-US" sz="2400" dirty="0"/>
          </a:p>
        </p:txBody>
      </p:sp>
      <p:sp>
        <p:nvSpPr>
          <p:cNvPr id="4099" name="Content Placeholder 2"/>
          <p:cNvSpPr>
            <a:spLocks noGrp="1"/>
          </p:cNvSpPr>
          <p:nvPr>
            <p:ph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63538" indent="-363538">
              <a:spcAft>
                <a:spcPts val="2400"/>
              </a:spcAft>
            </a:pPr>
            <a:r>
              <a:rPr lang="en-US" sz="2000" dirty="0"/>
              <a:t>Beware! It does not:</a:t>
            </a:r>
          </a:p>
          <a:p>
            <a:pPr marL="363538" indent="-363538">
              <a:spcAft>
                <a:spcPts val="2400"/>
              </a:spcAft>
            </a:pPr>
            <a:r>
              <a:rPr lang="en-US" sz="2000" dirty="0"/>
              <a:t>Calculate the 15% higher rate for company dwellings</a:t>
            </a:r>
          </a:p>
          <a:p>
            <a:pPr marL="363538" indent="-363538">
              <a:spcAft>
                <a:spcPts val="2400"/>
              </a:spcAft>
            </a:pPr>
            <a:r>
              <a:rPr lang="en-US" sz="2000" dirty="0"/>
              <a:t>Allow for linked transactions where aggregate consideration used</a:t>
            </a:r>
          </a:p>
          <a:p>
            <a:pPr marL="363538" indent="-363538">
              <a:spcAft>
                <a:spcPts val="2400"/>
              </a:spcAft>
            </a:pPr>
            <a:r>
              <a:rPr lang="en-US" sz="2000" dirty="0"/>
              <a:t>Apply the Table B rates where there are 6 or more dwellings</a:t>
            </a:r>
          </a:p>
          <a:p>
            <a:pPr marL="363538" indent="-363538">
              <a:spcAft>
                <a:spcPts val="2400"/>
              </a:spcAft>
            </a:pPr>
            <a:r>
              <a:rPr lang="en-US" sz="2000" dirty="0"/>
              <a:t>Calculate Multiple Dwellings Relief where the average price is used</a:t>
            </a:r>
          </a:p>
          <a:p>
            <a:pPr marL="363538" indent="-363538">
              <a:spcAft>
                <a:spcPts val="2400"/>
              </a:spcAft>
            </a:pPr>
            <a:r>
              <a:rPr lang="en-US" sz="2000" dirty="0"/>
              <a:t>Calculate “overlap relief” on new leases</a:t>
            </a:r>
            <a:endParaRPr alt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br>
              <a:rPr lang="en-US" sz="2400" dirty="0"/>
            </a:br>
            <a:r>
              <a:rPr lang="en-US" sz="2400" dirty="0"/>
              <a:t>Impact of the additional 3% rate:</a:t>
            </a:r>
            <a:br>
              <a:rPr lang="en-US" sz="2400" dirty="0"/>
            </a:br>
            <a:endParaRPr altLang="en-US" sz="2400" dirty="0"/>
          </a:p>
        </p:txBody>
      </p:sp>
      <p:sp>
        <p:nvSpPr>
          <p:cNvPr id="4099" name="Content Placeholder 2"/>
          <p:cNvSpPr>
            <a:spLocks noGrp="1"/>
          </p:cNvSpPr>
          <p:nvPr>
            <p:ph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63538" indent="-363538" algn="just">
              <a:spcAft>
                <a:spcPts val="2400"/>
              </a:spcAft>
            </a:pPr>
            <a:r>
              <a:rPr lang="en-GB" sz="2000" dirty="0"/>
              <a:t>£175,000 dwelling attracts tax of £6,250 instead of £1,000</a:t>
            </a:r>
          </a:p>
          <a:p>
            <a:pPr marL="363538" indent="-363538" algn="just">
              <a:spcAft>
                <a:spcPts val="2400"/>
              </a:spcAft>
            </a:pPr>
            <a:r>
              <a:rPr lang="en-GB" sz="2000" dirty="0"/>
              <a:t>£</a:t>
            </a:r>
            <a:r>
              <a:rPr lang="en-GB" sz="2000" dirty="0" err="1"/>
              <a:t>2m</a:t>
            </a:r>
            <a:r>
              <a:rPr lang="en-GB" sz="2000" dirty="0"/>
              <a:t> purchase attracts £213,250 instead of £153,750</a:t>
            </a:r>
          </a:p>
          <a:p>
            <a:pPr marL="363538" indent="-363538" algn="just">
              <a:spcAft>
                <a:spcPts val="2400"/>
              </a:spcAft>
            </a:pPr>
            <a:r>
              <a:rPr lang="en-GB" sz="2000" dirty="0"/>
              <a:t>£</a:t>
            </a:r>
            <a:r>
              <a:rPr lang="en-GB" sz="2000" dirty="0" err="1"/>
              <a:t>5m</a:t>
            </a:r>
            <a:r>
              <a:rPr lang="en-GB" sz="2000" dirty="0"/>
              <a:t> purchase attracts £663,750 instead of £513,750</a:t>
            </a:r>
          </a:p>
          <a:p>
            <a:pPr marL="363538" indent="-363538" algn="just">
              <a:spcAft>
                <a:spcPts val="2400"/>
              </a:spcAft>
            </a:pPr>
            <a:r>
              <a:rPr lang="en-GB" sz="2000" dirty="0"/>
              <a:t>SDLT amount could fund rent for 5 years</a:t>
            </a:r>
          </a:p>
          <a:p>
            <a:pPr marL="363538" indent="-363538" algn="just">
              <a:spcAft>
                <a:spcPts val="2400"/>
              </a:spcAft>
            </a:pPr>
            <a:r>
              <a:rPr lang="en-GB" sz="2000" dirty="0"/>
              <a:t>If mixed residential and non-residential use applies then a £</a:t>
            </a:r>
            <a:r>
              <a:rPr lang="en-GB" sz="2000" dirty="0" err="1"/>
              <a:t>5m</a:t>
            </a:r>
            <a:r>
              <a:rPr lang="en-GB" sz="2000" dirty="0"/>
              <a:t> purchase attracts £239,500 (saving £424,250)</a:t>
            </a:r>
          </a:p>
          <a:p>
            <a:pPr marL="714375" indent="-265113" algn="just">
              <a:buSzPct val="50000"/>
              <a:buFont typeface="Courier New" panose="02070309020205020404" pitchFamily="49" charset="0"/>
              <a:buChar char="o"/>
              <a:defRPr/>
            </a:pPr>
            <a:endParaRPr alt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altLang="en-US" sz="2400" dirty="0"/>
              <a:t>Mixed Use</a:t>
            </a:r>
          </a:p>
        </p:txBody>
      </p:sp>
      <p:sp>
        <p:nvSpPr>
          <p:cNvPr id="4099" name="Content Placeholder 2"/>
          <p:cNvSpPr>
            <a:spLocks noGrp="1"/>
          </p:cNvSpPr>
          <p:nvPr>
            <p:ph idx="1"/>
          </p:nvPr>
        </p:nvSpPr>
        <p:spPr bwMode="auto">
          <a:xfrm>
            <a:off x="228600" y="838200"/>
            <a:ext cx="8534400" cy="54864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63538" indent="-363538" algn="just">
              <a:spcAft>
                <a:spcPts val="2400"/>
              </a:spcAft>
            </a:pPr>
            <a:r>
              <a:rPr lang="en-US" sz="2000" dirty="0"/>
              <a:t>Given the eye-watering difference in tax that now exists between residential and non-residential rates there are now many more claims for Table B on residential purchases</a:t>
            </a:r>
          </a:p>
          <a:p>
            <a:pPr marL="363538" indent="-363538" algn="just">
              <a:spcAft>
                <a:spcPts val="2400"/>
              </a:spcAft>
            </a:pPr>
            <a:r>
              <a:rPr lang="en-US" sz="2000" dirty="0"/>
              <a:t>Claims farmers making retro claims also annoying HMRC</a:t>
            </a:r>
          </a:p>
          <a:p>
            <a:pPr marL="363538" indent="-363538" algn="just">
              <a:spcAft>
                <a:spcPts val="2400"/>
              </a:spcAft>
            </a:pPr>
            <a:r>
              <a:rPr lang="en-US" sz="2000" dirty="0"/>
              <a:t>HMRC’s unannounced change of practice – previously followed the CGT analysis which was based on land not required for reasonable enjoyment of the dwelling not being residential</a:t>
            </a:r>
          </a:p>
          <a:p>
            <a:pPr marL="363538" indent="-363538" algn="just">
              <a:spcAft>
                <a:spcPts val="2400"/>
              </a:spcAft>
            </a:pPr>
            <a:r>
              <a:rPr lang="en-US" sz="2000" dirty="0"/>
              <a:t>HMRC now argue that for SDLT the garden or grounds comprises all land included with a residential purchase and is residential unless there is positive business use before and after the purchase</a:t>
            </a:r>
          </a:p>
          <a:p>
            <a:pPr marL="363538" indent="-363538" algn="just">
              <a:spcAft>
                <a:spcPts val="2400"/>
              </a:spcAft>
            </a:pPr>
            <a:r>
              <a:rPr lang="en-US" sz="2000" dirty="0"/>
              <a:t>What is the correct legal position?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altLang="en-US" sz="2400" dirty="0"/>
              <a:t>Mixed Use</a:t>
            </a:r>
          </a:p>
        </p:txBody>
      </p:sp>
      <p:sp>
        <p:nvSpPr>
          <p:cNvPr id="4099" name="Content Placeholder 2"/>
          <p:cNvSpPr>
            <a:spLocks noGrp="1"/>
          </p:cNvSpPr>
          <p:nvPr>
            <p:ph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63538" indent="-363538" algn="just">
              <a:spcAft>
                <a:spcPts val="1800"/>
              </a:spcAft>
            </a:pPr>
            <a:r>
              <a:rPr lang="en-US" sz="2000" dirty="0"/>
              <a:t>“Meaning of residential property” </a:t>
            </a:r>
            <a:r>
              <a:rPr lang="mr-IN" sz="2000" dirty="0"/>
              <a:t>–</a:t>
            </a:r>
            <a:r>
              <a:rPr lang="en-US" sz="2000" dirty="0"/>
              <a:t> </a:t>
            </a:r>
            <a:r>
              <a:rPr lang="en-US" sz="2000" dirty="0" err="1"/>
              <a:t>s116</a:t>
            </a:r>
            <a:r>
              <a:rPr lang="en-US" sz="2000" dirty="0"/>
              <a:t>(1) FA 2003</a:t>
            </a:r>
            <a:endParaRPr lang="en-GB" sz="2000" dirty="0"/>
          </a:p>
          <a:p>
            <a:pPr marL="714375" indent="-363538" algn="just">
              <a:spcAft>
                <a:spcPts val="600"/>
              </a:spcAft>
              <a:buNone/>
            </a:pPr>
            <a:r>
              <a:rPr lang="en-GB" sz="2000" i="1" dirty="0"/>
              <a:t>(1) 	In this Part “</a:t>
            </a:r>
            <a:r>
              <a:rPr lang="en-GB" sz="2000" b="1" i="1" dirty="0"/>
              <a:t>residential property</a:t>
            </a:r>
            <a:r>
              <a:rPr lang="en-GB" sz="2000" i="1" dirty="0"/>
              <a:t>” means—</a:t>
            </a:r>
            <a:endParaRPr lang="en-GB" sz="2000" dirty="0"/>
          </a:p>
          <a:p>
            <a:pPr marL="1077913" indent="-363538" algn="just">
              <a:spcAft>
                <a:spcPts val="600"/>
              </a:spcAft>
              <a:buNone/>
            </a:pPr>
            <a:r>
              <a:rPr lang="en-GB" sz="2000" i="1" dirty="0"/>
              <a:t>(a) 	a building that is used or suitable for use as a dwelling, or is in the process of being constructed or adapted for such use, and</a:t>
            </a:r>
            <a:endParaRPr lang="en-GB" sz="2000" dirty="0"/>
          </a:p>
          <a:p>
            <a:pPr marL="1077913" indent="-363538" algn="just">
              <a:spcAft>
                <a:spcPts val="2400"/>
              </a:spcAft>
              <a:buNone/>
              <a:tabLst>
                <a:tab pos="4667250" algn="l"/>
              </a:tabLst>
            </a:pPr>
            <a:r>
              <a:rPr lang="en-GB" sz="2000" i="1" dirty="0"/>
              <a:t>(b) 	land that is or </a:t>
            </a:r>
            <a:r>
              <a:rPr lang="en-GB" sz="2000" b="1" i="1" dirty="0"/>
              <a:t>forms part of the garden or grounds </a:t>
            </a:r>
            <a:r>
              <a:rPr lang="en-GB" sz="2000" i="1" dirty="0"/>
              <a:t>of a building within paragraph (a) (including any building or structure on such land), or…..</a:t>
            </a:r>
            <a:endParaRPr lang="en-GB" sz="2000" dirty="0"/>
          </a:p>
          <a:p>
            <a:pPr marL="363538" indent="-363538" algn="just">
              <a:spcAft>
                <a:spcPts val="2400"/>
              </a:spcAft>
            </a:pPr>
            <a:r>
              <a:rPr lang="en-US" sz="2000" dirty="0"/>
              <a:t>Immediately one sees that the definition is open to some of the grounds not being residential</a:t>
            </a:r>
          </a:p>
          <a:p>
            <a:pPr marL="363538" indent="-363538" algn="just">
              <a:spcAft>
                <a:spcPts val="2400"/>
              </a:spcAft>
            </a:pPr>
            <a:r>
              <a:rPr lang="en-US" sz="2000" dirty="0"/>
              <a:t>When is part of the grounds not residential?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altLang="en-US" sz="2400" dirty="0"/>
              <a:t>Mixed Use</a:t>
            </a:r>
          </a:p>
        </p:txBody>
      </p:sp>
      <p:sp>
        <p:nvSpPr>
          <p:cNvPr id="4099" name="Content Placeholder 2"/>
          <p:cNvSpPr>
            <a:spLocks noGrp="1"/>
          </p:cNvSpPr>
          <p:nvPr>
            <p:ph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63538" indent="-363538">
              <a:spcAft>
                <a:spcPts val="2400"/>
              </a:spcAft>
            </a:pPr>
            <a:r>
              <a:rPr lang="en-US" sz="2000" dirty="0"/>
              <a:t>Let’s use HMRC’s own published guidance:</a:t>
            </a:r>
          </a:p>
          <a:p>
            <a:pPr marL="363538" indent="-363538" algn="just">
              <a:spcAft>
                <a:spcPts val="2400"/>
              </a:spcAft>
            </a:pPr>
            <a:r>
              <a:rPr lang="en-US" sz="2000" dirty="0"/>
              <a:t>SDLTM20070 (now archived): </a:t>
            </a:r>
            <a:r>
              <a:rPr lang="en-GB" sz="2000" i="1" dirty="0"/>
              <a:t>“Garden or grounds” includes land which is </a:t>
            </a:r>
            <a:r>
              <a:rPr lang="en-GB" sz="2000" b="1" i="1" dirty="0"/>
              <a:t>needed </a:t>
            </a:r>
            <a:r>
              <a:rPr lang="en-GB" sz="2000" dirty="0"/>
              <a:t>[my emphasis]</a:t>
            </a:r>
            <a:r>
              <a:rPr lang="en-GB" sz="2000" i="1" dirty="0"/>
              <a:t> for the reasonable enjoyment of the dwelling, having regard to the size and nature of the dwelling.  HMRC will apply a similar test to that applied for the capital gains tax relief for main residences (section 222(3) Taxation of Chargeable Gaines Act 1992).</a:t>
            </a:r>
            <a:r>
              <a:rPr lang="en-GB" sz="2000" dirty="0"/>
              <a:t>”</a:t>
            </a:r>
          </a:p>
          <a:p>
            <a:pPr marL="363538" indent="-363538" algn="just">
              <a:spcAft>
                <a:spcPts val="2400"/>
              </a:spcAft>
            </a:pPr>
            <a:r>
              <a:rPr lang="en-GB" sz="2000" dirty="0"/>
              <a:t>SDLTM30030: </a:t>
            </a:r>
            <a:r>
              <a:rPr lang="en-GB" sz="2000" i="1" dirty="0"/>
              <a:t>‘Garden or grounds’ includes land which </a:t>
            </a:r>
            <a:r>
              <a:rPr lang="en-GB" sz="2000" b="1" i="1" dirty="0"/>
              <a:t>is needed for the reasonable enjoyment of the dwelling, having regard to the size and nature of the dwelling. </a:t>
            </a:r>
            <a:r>
              <a:rPr lang="en-GB" sz="2000" dirty="0"/>
              <a:t>[My emphasis].</a:t>
            </a:r>
            <a:r>
              <a:rPr lang="en-GB" sz="2000" i="1" dirty="0"/>
              <a:t> This will usually be a question of fact depending on the individual circumstances of each case</a:t>
            </a:r>
            <a:endParaRPr lang="en-GB" sz="2000" dirty="0"/>
          </a:p>
          <a:p>
            <a:pPr marL="363538" indent="-363538">
              <a:spcAft>
                <a:spcPts val="2400"/>
              </a:spcAft>
            </a:pPr>
            <a:r>
              <a:rPr lang="en-GB" sz="2000" dirty="0"/>
              <a:t>HMRC currently use this approach to restrict the “granny annexe” exemption from the 3% additional rate </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OFFICE" val="Boston"/>
  <p:tag name="THINKCELLPRESENTATIONDONOTDELETE" val="&lt;?xml version=&quot;1.0&quot; encoding=&quot;UTF-16&quot; standalone=&quot;yes&quot;?&gt;&#10;&lt;root&gt;&lt;version val=&quot;17291&quot;/&gt;&lt;partner val=&quot;899&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eweekdayFirstOfWeek val=&quot;1&quot;/&gt;&lt;m_mruColor&gt;&lt;m_vecMRU length=&quot;8&quot;&gt;&lt;elem&gt;&lt;m_ppcolschidx val=&quot;0&quot;/&gt;&lt;m_rgb r=&quot;cc&quot; g=&quot;0&quot; b=&quot;0&quot;/&gt;&lt;/elem&gt;&lt;elem&gt;&lt;m_ppcolschidx val=&quot;0&quot;/&gt;&lt;m_rgb r=&quot;cc&quot; g=&quot;0&quot; b=&quot;66&quot;/&gt;&lt;/elem&gt;&lt;elem&gt;&lt;m_ppcolschidx val=&quot;0&quot;/&gt;&lt;m_rgb r=&quot;fb&quot; g=&quot;2d&quot; b=&quot;15&quot;/&gt;&lt;/elem&gt;&lt;elem&gt;&lt;m_ppcolschidx val=&quot;0&quot;/&gt;&lt;m_rgb r=&quot;be&quot; g=&quot;be&quot; b=&quot;be&quot;/&gt;&lt;/elem&gt;&lt;elem&gt;&lt;m_ppcolschidx val=&quot;0&quot;/&gt;&lt;m_rgb r=&quot;66&quot; g=&quot;99&quot; b=&quot;33&quot;/&gt;&lt;/elem&gt;&lt;elem&gt;&lt;m_ppcolschidx val=&quot;0&quot;/&gt;&lt;m_rgb r=&quot;82&quot; g=&quot;b5&quot; b=&quot;ca&quot;/&gt;&lt;/elem&gt;&lt;elem&gt;&lt;m_ppcolschidx val=&quot;0&quot;/&gt;&lt;m_rgb r=&quot;17&quot; g=&quot;49&quot; b=&quot;6f&quot;/&gt;&lt;/elem&gt;&lt;elem&gt;&lt;m_ppcolschidx val=&quot;0&quot;/&gt;&lt;m_rgb r=&quot;fe&quot; g=&quot;c0&quot; b=&quot;24&quot;/&gt;&lt;/elem&gt;&lt;/m_vecMRU&gt;&lt;/m_mruColor&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m_chDecimalSymbol&gt;.&lt;/m_chDecimalSymbol&gt;&lt;m_nGroupingDigits val=&quot;3&quot;/&gt;&lt;m_chGroupingSymbol&gt;,&lt;/m_chGroupingSymbol&gt;&lt;/m_precDefault&gt;&lt;/CDefaultPrec&gt;&lt;/root&gt;"/>
  <p:tag name="THINKCELLUNDODONOTDELETE" val="1832"/>
</p:tagLst>
</file>

<file path=ppt/theme/theme1.xml><?xml version="1.0" encoding="utf-8"?>
<a:theme xmlns:a="http://schemas.openxmlformats.org/drawingml/2006/main" name="1_LN Logo with line">
  <a:themeElements>
    <a:clrScheme name="1_LN Logo with lin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LN Logo with lin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00"/>
        </a:solidFill>
        <a:ln w="9525" cap="flat" cmpd="sng" algn="ctr">
          <a:noFill/>
          <a:prstDash val="solid"/>
          <a:round/>
          <a:headEnd type="none" w="med" len="med"/>
          <a:tailEnd type="none" w="med" len="med"/>
        </a:ln>
        <a:effectLst/>
      </a:spPr>
      <a:bodyPr vert="horz" wrap="none" lIns="91440" tIns="91440" rIns="91440" bIns="91440" numCol="1" anchor="ctr" anchorCtr="0" compatLnSpc="1">
        <a:prstTxWarp prst="textNoShape">
          <a:avLst/>
        </a:prstTxWarp>
      </a:bodyPr>
      <a:lstStyle>
        <a:defPPr marL="117475" marR="0" indent="-117475" algn="ctr" defTabSz="914400" rtl="0" eaLnBrk="1" fontAlgn="base" latinLnBrk="0" hangingPunct="1">
          <a:lnSpc>
            <a:spcPct val="90000"/>
          </a:lnSpc>
          <a:spcBef>
            <a:spcPct val="60000"/>
          </a:spcBef>
          <a:spcAft>
            <a:spcPct val="0"/>
          </a:spcAft>
          <a:buClr>
            <a:schemeClr val="accent1"/>
          </a:buClr>
          <a:buSzTx/>
          <a:buFontTx/>
          <a:buNone/>
          <a:tabLst/>
          <a:defRPr kumimoji="0" lang="en-US" sz="14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rgbClr val="FF9900"/>
        </a:solidFill>
        <a:ln w="9525" cap="flat" cmpd="sng" algn="ctr">
          <a:noFill/>
          <a:prstDash val="solid"/>
          <a:round/>
          <a:headEnd type="none" w="med" len="med"/>
          <a:tailEnd type="none" w="med" len="med"/>
        </a:ln>
        <a:effectLst/>
      </a:spPr>
      <a:bodyPr vert="horz" wrap="none" lIns="91440" tIns="91440" rIns="91440" bIns="91440" numCol="1" anchor="ctr" anchorCtr="0" compatLnSpc="1">
        <a:prstTxWarp prst="textNoShape">
          <a:avLst/>
        </a:prstTxWarp>
      </a:bodyPr>
      <a:lstStyle>
        <a:defPPr marL="117475" marR="0" indent="-117475" algn="ctr" defTabSz="914400" rtl="0" eaLnBrk="1" fontAlgn="base" latinLnBrk="0" hangingPunct="1">
          <a:lnSpc>
            <a:spcPct val="90000"/>
          </a:lnSpc>
          <a:spcBef>
            <a:spcPct val="60000"/>
          </a:spcBef>
          <a:spcAft>
            <a:spcPct val="0"/>
          </a:spcAft>
          <a:buClr>
            <a:schemeClr val="accent1"/>
          </a:buClr>
          <a:buSzTx/>
          <a:buFontTx/>
          <a:buNone/>
          <a:tabLst/>
          <a:defRPr kumimoji="0" lang="en-US" sz="14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LN Logo with lin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LN Logo with lin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LN Logo with lin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LN Logo with lin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LN Logo with lin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LN Logo with lin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LN Logo with lin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LN Logo with lin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LN Logo with lin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LN Logo with lin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LN Logo with lin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LN Logo with lin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82238</TotalTime>
  <Words>1242</Words>
  <Application>Microsoft Macintosh PowerPoint</Application>
  <PresentationFormat>On-screen Show (4:3)</PresentationFormat>
  <Paragraphs>153</Paragraphs>
  <Slides>16</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Courier New</vt:lpstr>
      <vt:lpstr>Times New Roman</vt:lpstr>
      <vt:lpstr>Verdana</vt:lpstr>
      <vt:lpstr>Wingdings</vt:lpstr>
      <vt:lpstr>1_LN Logo with line</vt:lpstr>
      <vt:lpstr>SDLT </vt:lpstr>
      <vt:lpstr>PowerPoint Presentation</vt:lpstr>
      <vt:lpstr>Five rate structures</vt:lpstr>
      <vt:lpstr>Five rate structures </vt:lpstr>
      <vt:lpstr>HMRC’s SDLT Calculator</vt:lpstr>
      <vt:lpstr> Impact of the additional 3% rate: </vt:lpstr>
      <vt:lpstr>Mixed Use</vt:lpstr>
      <vt:lpstr>Mixed Use</vt:lpstr>
      <vt:lpstr>Mixed Use</vt:lpstr>
      <vt:lpstr>Mixed Use</vt:lpstr>
      <vt:lpstr>Mixed Use: SDLT v CGT</vt:lpstr>
      <vt:lpstr>Project Blue Ltd v HMRC [2018] UKSC 30</vt:lpstr>
      <vt:lpstr>PowerPoint Presentation</vt:lpstr>
      <vt:lpstr>PowerPoint Presentation</vt:lpstr>
      <vt:lpstr>PowerPoint Presentation</vt:lpstr>
      <vt:lpstr>Project Blue Ltd v HMRC [2018] UKSC 30: Talking Points</vt:lpstr>
    </vt:vector>
  </TitlesOfParts>
  <Company>LexisNexis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Quarterly Reviews Template</dc:subject>
  <dc:creator>Kevin Michielsen</dc:creator>
  <cp:lastModifiedBy>Patrick Cannon</cp:lastModifiedBy>
  <cp:revision>2489</cp:revision>
  <cp:lastPrinted>2010-10-27T13:01:24Z</cp:lastPrinted>
  <dcterms:created xsi:type="dcterms:W3CDTF">2006-09-22T15:14:48Z</dcterms:created>
  <dcterms:modified xsi:type="dcterms:W3CDTF">2018-09-26T12:57:04Z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umberOfSlides">
    <vt:i4>32</vt:i4>
  </property>
  <property fmtid="{D5CDD505-2E9C-101B-9397-08002B2CF9AE}" pid="3" name="RevisionCount">
    <vt:i4>390</vt:i4>
  </property>
  <property fmtid="{D5CDD505-2E9C-101B-9397-08002B2CF9AE}" pid="4" name="ContentTypeId">
    <vt:lpwstr>0x01010096DE82AACEA7834E88ADA955926E6F31</vt:lpwstr>
  </property>
  <property fmtid="{D5CDD505-2E9C-101B-9397-08002B2CF9AE}" pid="5" name="PublishingExpirationDate">
    <vt:lpwstr/>
  </property>
  <property fmtid="{D5CDD505-2E9C-101B-9397-08002B2CF9AE}" pid="6" name="PublishingStartDate">
    <vt:lpwstr/>
  </property>
</Properties>
</file>